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Lst>
  <p:sldSz cy="5143500" cx="9144000"/>
  <p:notesSz cx="6858000" cy="9144000"/>
  <p:embeddedFontLst>
    <p:embeddedFont>
      <p:font typeface="Helvetica Neue"/>
      <p:regular r:id="rId312"/>
      <p:bold r:id="rId313"/>
      <p:italic r:id="rId314"/>
      <p:boldItalic r:id="rId315"/>
    </p:embeddedFont>
    <p:embeddedFont>
      <p:font typeface="Helvetica Neue Light"/>
      <p:regular r:id="rId316"/>
      <p:bold r:id="rId317"/>
      <p:italic r:id="rId318"/>
      <p:boldItalic r:id="rId3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7F5372-0EEF-4FF4-A477-0D3EDDCDE5D4}">
  <a:tblStyle styleId="{677F5372-0EEF-4FF4-A477-0D3EDDCDE5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16AC6D-2100-4A09-9294-CCA765473563}"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6" Type="http://schemas.openxmlformats.org/officeDocument/2006/relationships/font" Target="fonts/HelveticaNeueLight-regular.fntdata"/><Relationship Id="rId315" Type="http://schemas.openxmlformats.org/officeDocument/2006/relationships/font" Target="fonts/HelveticaNeue-boldItalic.fntdata"/><Relationship Id="rId314" Type="http://schemas.openxmlformats.org/officeDocument/2006/relationships/font" Target="fonts/HelveticaNeue-italic.fntdata"/><Relationship Id="rId313" Type="http://schemas.openxmlformats.org/officeDocument/2006/relationships/font" Target="fonts/HelveticaNeue-bold.fntdata"/><Relationship Id="rId319" Type="http://schemas.openxmlformats.org/officeDocument/2006/relationships/font" Target="fonts/HelveticaNeueLight-boldItalic.fntdata"/><Relationship Id="rId318" Type="http://schemas.openxmlformats.org/officeDocument/2006/relationships/font" Target="fonts/HelveticaNeueLight-italic.fntdata"/><Relationship Id="rId317" Type="http://schemas.openxmlformats.org/officeDocument/2006/relationships/font" Target="fonts/HelveticaNeueLight-bold.fntdata"/><Relationship Id="rId312" Type="http://schemas.openxmlformats.org/officeDocument/2006/relationships/font" Target="fonts/HelveticaNeue-regular.fntdata"/><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fdc.plusplus.co/checkin/"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38a60ddb0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1100"/>
              <a:buNone/>
            </a:pPr>
            <a:r>
              <a:rPr b="1" lang="en">
                <a:solidFill>
                  <a:srgbClr val="222222"/>
                </a:solidFill>
                <a:highlight>
                  <a:srgbClr val="FFFFFF"/>
                </a:highlight>
              </a:rPr>
              <a:t>[MANDATORY SLIDE]</a:t>
            </a:r>
            <a:endParaRPr b="1">
              <a:solidFill>
                <a:srgbClr val="222222"/>
              </a:solidFill>
              <a:highlight>
                <a:srgbClr val="FFFFFF"/>
              </a:highlight>
            </a:endParaRPr>
          </a:p>
          <a:p>
            <a:pPr indent="0" lvl="0" marL="0" rtl="0" algn="l">
              <a:lnSpc>
                <a:spcPct val="115000"/>
              </a:lnSpc>
              <a:spcBef>
                <a:spcPts val="1000"/>
              </a:spcBef>
              <a:spcAft>
                <a:spcPts val="0"/>
              </a:spcAft>
              <a:buSzPts val="1100"/>
              <a:buNone/>
            </a:pPr>
            <a:r>
              <a:rPr lang="en">
                <a:solidFill>
                  <a:srgbClr val="222222"/>
                </a:solidFill>
                <a:highlight>
                  <a:srgbClr val="FFFFFF"/>
                </a:highlight>
              </a:rPr>
              <a:t>Please remind students at the beginning of class and before taking lunch to check in and copy and paste the message below in the chat: </a:t>
            </a:r>
            <a:br>
              <a:rPr lang="en">
                <a:solidFill>
                  <a:srgbClr val="222222"/>
                </a:solidFill>
                <a:highlight>
                  <a:srgbClr val="FFFFFF"/>
                </a:highlight>
              </a:rPr>
            </a:br>
            <a:r>
              <a:rPr b="1" lang="en">
                <a:solidFill>
                  <a:srgbClr val="222222"/>
                </a:solidFill>
                <a:highlight>
                  <a:srgbClr val="FFFFFF"/>
                </a:highlight>
              </a:rPr>
              <a:t>Please remember to check-in by going here </a:t>
            </a:r>
            <a:r>
              <a:rPr b="1" lang="en" u="sng">
                <a:solidFill>
                  <a:schemeClr val="hlink"/>
                </a:solidFill>
                <a:highlight>
                  <a:srgbClr val="FFFFFF"/>
                </a:highlight>
                <a:hlinkClick r:id="rId2"/>
              </a:rPr>
              <a:t>https://sfdc.plusplus.co/checkin/</a:t>
            </a:r>
            <a:endParaRPr b="1" u="sng">
              <a:solidFill>
                <a:srgbClr val="1155CC"/>
              </a:solidFill>
              <a:highlight>
                <a:srgbClr val="FFFFFF"/>
              </a:highlight>
            </a:endParaRPr>
          </a:p>
          <a:p>
            <a:pPr indent="0" lvl="0" marL="0" rtl="0" algn="l">
              <a:lnSpc>
                <a:spcPct val="100000"/>
              </a:lnSpc>
              <a:spcBef>
                <a:spcPts val="1000"/>
              </a:spcBef>
              <a:spcAft>
                <a:spcPts val="0"/>
              </a:spcAft>
              <a:buClr>
                <a:schemeClr val="dk1"/>
              </a:buClr>
              <a:buSzPts val="1100"/>
              <a:buFont typeface="Arial"/>
              <a:buNone/>
            </a:pPr>
            <a:r>
              <a:t/>
            </a:r>
            <a:endParaRPr>
              <a:solidFill>
                <a:srgbClr val="222222"/>
              </a:solidFill>
              <a:highlight>
                <a:schemeClr val="lt1"/>
              </a:highlight>
            </a:endParaRPr>
          </a:p>
          <a:p>
            <a:pPr indent="0" lvl="0" marL="0" rtl="0" algn="l">
              <a:lnSpc>
                <a:spcPct val="100000"/>
              </a:lnSpc>
              <a:spcBef>
                <a:spcPts val="0"/>
              </a:spcBef>
              <a:spcAft>
                <a:spcPts val="0"/>
              </a:spcAft>
              <a:buSzPts val="1400"/>
              <a:buNone/>
            </a:pPr>
            <a:r>
              <a:t/>
            </a:r>
            <a:endParaRPr/>
          </a:p>
        </p:txBody>
      </p:sp>
      <p:sp>
        <p:nvSpPr>
          <p:cNvPr id="65" name="Google Shape;65;g938a60ddb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1c841c40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1c841c40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1c841c40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1c841c40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2d015f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92d015f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91c841c40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91c841c40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1c841c40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1c841c40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38b62f0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38b62f0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f6bbf3209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f6bbf3209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9260917419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9260917419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260917419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260917419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91c841c40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91c841c40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8f6bbf320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8f6bbf320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1c841c40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1c841c40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f6bbf3209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8f6bbf3209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8f6bbf3209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8f6bbf3209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9260917419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9260917419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926091741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9260917419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8f6bbf3209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f6bbf3209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8f6bbf3209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8f6bbf3209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f6bbf320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f6bbf320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8f6bbf3209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8f6bbf3209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2d015fa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2d015fa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9272ec1b1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9272ec1b1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1c841c40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1c841c40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272ec1b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272ec1b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8f6bbf320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f6bbf320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Solution</a:t>
            </a:r>
            <a:endParaRPr b="1"/>
          </a:p>
          <a:p>
            <a:pPr indent="0" lvl="0" marL="0" rtl="0" algn="l">
              <a:spcBef>
                <a:spcPts val="0"/>
              </a:spcBef>
              <a:spcAft>
                <a:spcPts val="0"/>
              </a:spcAft>
              <a:buClr>
                <a:schemeClr val="dk1"/>
              </a:buClr>
              <a:buSzPts val="1100"/>
              <a:buFont typeface="Arial"/>
              <a:buNone/>
            </a:pPr>
            <a:r>
              <a:rPr lang="en"/>
              <a:t>At first, you might be tempted to use the transaction or stats command.</a:t>
            </a:r>
            <a:endParaRPr/>
          </a:p>
          <a:p>
            <a:pPr indent="0" lvl="0" marL="0" rtl="0" algn="l">
              <a:spcBef>
                <a:spcPts val="0"/>
              </a:spcBef>
              <a:spcAft>
                <a:spcPts val="0"/>
              </a:spcAft>
              <a:buClr>
                <a:schemeClr val="dk1"/>
              </a:buClr>
              <a:buSzPts val="1100"/>
              <a:buFont typeface="Arial"/>
              <a:buNone/>
            </a:pPr>
            <a:r>
              <a:rPr lang="en"/>
              <a:t>For example, this search returns, for each unique user, the first value seen for each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source="Sampledata.zip:*" host="sampledata" | stats first(*) by user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that this search returns the first value of each field seen for events that have the same userid. It provides a union of all events that have that user ID, which is not what we want. What we want is the first event with</a:t>
            </a:r>
            <a:endParaRPr/>
          </a:p>
          <a:p>
            <a:pPr indent="0" lvl="0" marL="0" rtl="0" algn="l">
              <a:spcBef>
                <a:spcPts val="0"/>
              </a:spcBef>
              <a:spcAft>
                <a:spcPts val="0"/>
              </a:spcAft>
              <a:buClr>
                <a:schemeClr val="dk1"/>
              </a:buClr>
              <a:buSzPts val="1100"/>
              <a:buFont typeface="Arial"/>
              <a:buNone/>
            </a:pPr>
            <a:r>
              <a:rPr lang="en"/>
              <a:t>a unique user. The proper way to do that is with the dedup command: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 dedup user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Variations</a:t>
            </a:r>
            <a:endParaRPr b="1"/>
          </a:p>
          <a:p>
            <a:pPr indent="0" lvl="0" marL="0" rtl="0" algn="l">
              <a:spcBef>
                <a:spcPts val="0"/>
              </a:spcBef>
              <a:spcAft>
                <a:spcPts val="0"/>
              </a:spcAft>
              <a:buClr>
                <a:schemeClr val="dk1"/>
              </a:buClr>
              <a:buSzPts val="1100"/>
              <a:buFont typeface="Arial"/>
              <a:buNone/>
            </a:pPr>
            <a:r>
              <a:rPr lang="en"/>
              <a:t>If you want to get the oldest (not the newest) event with a unique user, use the sortby clause of the dedup command:</a:t>
            </a:r>
            <a:endParaRPr/>
          </a:p>
          <a:p>
            <a:pPr indent="0" lvl="0" marL="0" rtl="0" algn="l">
              <a:spcBef>
                <a:spcPts val="0"/>
              </a:spcBef>
              <a:spcAft>
                <a:spcPts val="0"/>
              </a:spcAft>
              <a:buClr>
                <a:schemeClr val="dk1"/>
              </a:buClr>
              <a:buSzPts val="1100"/>
              <a:buFont typeface="Arial"/>
              <a:buNone/>
            </a:pPr>
            <a:r>
              <a:rPr lang="en"/>
              <a:t>… | dedup user sortby + _time</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38b62f03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938b62f0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92d015fa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92d015fa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92d015fa4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92d015fa4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f6bbf3209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f6bbf3209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38b62f03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938b62f03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91c841c40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91c841c40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8f6bbf3209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f6bbf3209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92d015fa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92d015fa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1c841c40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1c841c40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8f4bb2968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8f4bb2968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8f4bb2968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8f4bb2968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8f4bb2968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8f4bb2968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38b62f03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938b62f03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92d015fa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92d015fa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f4bb2968d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f4bb2968d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8f4bb2968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8f4bb2968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938b62f0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938b62f0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26091741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26091741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927178b1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927178b1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6bbf320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f6bbf320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927178b15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927178b15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This search takes the values in the </a:t>
            </a:r>
            <a:r>
              <a:rPr lang="en" sz="950">
                <a:solidFill>
                  <a:srgbClr val="222222"/>
                </a:solidFill>
                <a:highlight>
                  <a:srgbClr val="F5F5F5"/>
                </a:highlight>
                <a:latin typeface="Consolas"/>
                <a:ea typeface="Consolas"/>
                <a:cs typeface="Consolas"/>
                <a:sym typeface="Consolas"/>
              </a:rPr>
              <a:t>To</a:t>
            </a:r>
            <a:r>
              <a:rPr lang="en" sz="1050">
                <a:solidFill>
                  <a:schemeClr val="dk1"/>
                </a:solidFill>
                <a:highlight>
                  <a:srgbClr val="FFFFFF"/>
                </a:highlight>
              </a:rPr>
              <a:t> field and uses the </a:t>
            </a:r>
            <a:r>
              <a:rPr lang="en" sz="950">
                <a:solidFill>
                  <a:srgbClr val="222222"/>
                </a:solidFill>
                <a:highlight>
                  <a:srgbClr val="F5F5F5"/>
                </a:highlight>
                <a:latin typeface="Consolas"/>
                <a:ea typeface="Consolas"/>
                <a:cs typeface="Consolas"/>
                <a:sym typeface="Consolas"/>
              </a:rPr>
              <a:t>split</a:t>
            </a:r>
            <a:r>
              <a:rPr lang="en" sz="1050">
                <a:solidFill>
                  <a:schemeClr val="dk1"/>
                </a:solidFill>
                <a:highlight>
                  <a:srgbClr val="FFFFFF"/>
                </a:highlight>
              </a:rPr>
              <a:t> function to separate the email address on the @ symbol. The </a:t>
            </a:r>
            <a:r>
              <a:rPr lang="en" sz="950">
                <a:solidFill>
                  <a:srgbClr val="222222"/>
                </a:solidFill>
                <a:highlight>
                  <a:srgbClr val="F5F5F5"/>
                </a:highlight>
                <a:latin typeface="Consolas"/>
                <a:ea typeface="Consolas"/>
                <a:cs typeface="Consolas"/>
                <a:sym typeface="Consolas"/>
              </a:rPr>
              <a:t>split</a:t>
            </a:r>
            <a:r>
              <a:rPr lang="en" sz="1050">
                <a:solidFill>
                  <a:schemeClr val="dk1"/>
                </a:solidFill>
                <a:highlight>
                  <a:srgbClr val="FFFFFF"/>
                </a:highlight>
              </a:rPr>
              <a:t> function is also used on the </a:t>
            </a:r>
            <a:r>
              <a:rPr lang="en" sz="950">
                <a:solidFill>
                  <a:srgbClr val="222222"/>
                </a:solidFill>
                <a:highlight>
                  <a:srgbClr val="F5F5F5"/>
                </a:highlight>
                <a:latin typeface="Consolas"/>
                <a:ea typeface="Consolas"/>
                <a:cs typeface="Consolas"/>
                <a:sym typeface="Consolas"/>
              </a:rPr>
              <a:t>Cc</a:t>
            </a:r>
            <a:r>
              <a:rPr lang="en" sz="1050">
                <a:solidFill>
                  <a:schemeClr val="dk1"/>
                </a:solidFill>
                <a:highlight>
                  <a:srgbClr val="FFFFFF"/>
                </a:highlight>
              </a:rPr>
              <a:t> field for the same purpose.</a:t>
            </a:r>
            <a:endParaRPr sz="1050">
              <a:solidFill>
                <a:schemeClr val="dk1"/>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chemeClr val="dk1"/>
                </a:solidFill>
                <a:highlight>
                  <a:srgbClr val="FFFFFF"/>
                </a:highlight>
              </a:rPr>
              <a:t>If only a single email address exists in the </a:t>
            </a:r>
            <a:r>
              <a:rPr lang="en" sz="950">
                <a:solidFill>
                  <a:srgbClr val="222222"/>
                </a:solidFill>
                <a:highlight>
                  <a:srgbClr val="F5F5F5"/>
                </a:highlight>
                <a:latin typeface="Consolas"/>
                <a:ea typeface="Consolas"/>
                <a:cs typeface="Consolas"/>
                <a:sym typeface="Consolas"/>
              </a:rPr>
              <a:t>From</a:t>
            </a:r>
            <a:r>
              <a:rPr lang="en" sz="1050">
                <a:solidFill>
                  <a:schemeClr val="dk1"/>
                </a:solidFill>
                <a:highlight>
                  <a:srgbClr val="FFFFFF"/>
                </a:highlight>
              </a:rPr>
              <a:t> field, as you would expect, </a:t>
            </a:r>
            <a:r>
              <a:rPr lang="en" sz="950">
                <a:solidFill>
                  <a:srgbClr val="222222"/>
                </a:solidFill>
                <a:highlight>
                  <a:srgbClr val="F5F5F5"/>
                </a:highlight>
                <a:latin typeface="Consolas"/>
                <a:ea typeface="Consolas"/>
                <a:cs typeface="Consolas"/>
                <a:sym typeface="Consolas"/>
              </a:rPr>
              <a:t>mvcount(From)</a:t>
            </a:r>
            <a:r>
              <a:rPr lang="en" sz="1050">
                <a:solidFill>
                  <a:schemeClr val="dk1"/>
                </a:solidFill>
                <a:highlight>
                  <a:srgbClr val="FFFFFF"/>
                </a:highlight>
              </a:rPr>
              <a:t> returns 1. If there is no Cc address, the Cc field might not exist for the event. In that situation </a:t>
            </a:r>
            <a:r>
              <a:rPr lang="en" sz="950">
                <a:solidFill>
                  <a:srgbClr val="222222"/>
                </a:solidFill>
                <a:highlight>
                  <a:srgbClr val="F5F5F5"/>
                </a:highlight>
                <a:latin typeface="Consolas"/>
                <a:ea typeface="Consolas"/>
                <a:cs typeface="Consolas"/>
                <a:sym typeface="Consolas"/>
              </a:rPr>
              <a:t>mvcount(cc)</a:t>
            </a:r>
            <a:r>
              <a:rPr lang="en" sz="1050">
                <a:solidFill>
                  <a:schemeClr val="dk1"/>
                </a:solidFill>
                <a:highlight>
                  <a:srgbClr val="FFFFFF"/>
                </a:highlight>
              </a:rPr>
              <a:t> returns NULL.</a:t>
            </a:r>
            <a:endParaRPr sz="1050">
              <a:solidFill>
                <a:schemeClr val="dk1"/>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27178b15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27178b15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926091741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926091741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f6bbf3209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f6bbf3209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f6bbf3209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8f6bbf3209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f6bbf3209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8f6bbf320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8f6bbf3209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8f6bbf3209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f6bbf320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f6bbf320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f6bbf3209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f6bbf320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f6bbf3209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8f6bbf3209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f6bbf320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f6bbf320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8f6bbf3209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8f6bbf3209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f6bbf3209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f6bbf3209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8f6bbf320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8f6bbf320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8f6bbf320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8f6bbf320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926091741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92609174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92d015fa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92d015fa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92d015fa4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92d015fa4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2d015fa4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2d015fa4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92d015fa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92d015fa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92d015fa4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92d015fa4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f6bbf320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f6bbf320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938b62f03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938b62f03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f6bbf3209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f6bbf3209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f6bbf3209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f6bbf3209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92609174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92609174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f6bbf3209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f6bbf3209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f6bbf3209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f6bbf3209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8f6bbf3209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8f6bbf3209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f6bbf320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f6bbf320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92d015fa4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92d015fa4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f6bbf3209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f6bbf3209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f6bbf320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f6bbf320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938b62f03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938b62f03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926091741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926091741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8f6bbf3209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8f6bbf3209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f6bbf3209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f6bbf3209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92d015fa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92d015fa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f6bbf3209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f6bbf320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38b62f03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38b62f03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92d015fa4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92d015fa4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8f6bbf3209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f6bbf3209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8f6bbf3209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f6bbf3209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6bbf320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f6bbf320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38b62f03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38b62f03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92d015fa4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92d015fa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f6bbf3209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f6bbf3209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38b62f03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38b62f03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f6bbf3209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8f6bbf3209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f6bbf3209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f6bbf3209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926091741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926091741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26091741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26091741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926091741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926091741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926091741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926091741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f6bbf320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f6bbf320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f6bbf320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8f6bbf320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8f6bbf3209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8f6bbf3209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f6bbf3209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8f6bbf3209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8f59f74d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8f59f74d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8f59f74d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8f59f74d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8f59f74da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8f59f74da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8f59f74da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8f59f74da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8f59f74da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8f59f74da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8f59f74da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8f59f74da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92d015fa4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92d015fa4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f6bbf320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f6bbf32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f6bbf320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f6bbf320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f59f74da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f59f74da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938b62f03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938b62f03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8f59f74da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8f59f74da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926091741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926091741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8f4bb2968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8f4bb2968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8f4bb2968d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8f4bb2968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8f4bb2968d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8f4bb2968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8f4bb2968d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8f4bb2968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8f4bb2968d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8f4bb2968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8f4bb2968d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8f4bb2968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1c841c4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1c841c4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8f4bb2968d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f4bb2968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8f4bb2968d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8f4bb2968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92d015fa4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92d015fa4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f4bb2968d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8f4bb2968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8f4bb2968d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8f4bb2968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8f4bb2968d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8f4bb2968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8f4bb2968d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8f4bb2968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8f4bb2968d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8f4bb2968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8f4bb2968d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8f4bb2968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938b62f0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938b62f0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1c841c4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1c841c4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8f4bb2968d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8f4bb2968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926091741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926091741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8f59f74da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8f59f74da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8f59f74d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8f59f74d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8f59f74da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f59f74da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8f59f74da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8f59f74da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8f59f74da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8f59f74da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92d015fa4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92d015fa4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928a42ff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928a42ff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928a42ff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928a42ff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1c841c4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1c841c4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8f59f74da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8f59f74da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938b62f03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938b62f0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8f59f74da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8f59f74da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8f59f74da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8f59f74da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8f59f74da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f59f74da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8f59f74da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8f59f74da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8f59f74da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8f59f74da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8f59f74da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8f59f74da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8f59f74da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8f59f74da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8f59f74da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8f59f74da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1c841c4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1c841c4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8f59f74da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8f59f74d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8f59f74da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8f59f74da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8f59f74da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8f59f74da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8f59f74da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8f59f74da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926091741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926091741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92d015fa4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92d015fa4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928a42ff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928a42ff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928a42ff4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928a42ff4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28a42ff4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28a42ff4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28a42ff4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28a42ff4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c841c40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1c841c40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928a42ff4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928a42ff4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928a42ff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928a42ff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928a42ff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928a42ff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928a42ff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928a42ff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28a42ff4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28a42ff4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928a42ff4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928a42ff4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928a42ff4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928a42ff4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928a42ff4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928a42ff4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928a42ff4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928a42ff4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928a42ff4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928a42ff4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1c841c40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1c841c40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928a42ff4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928a42ff4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928a42ff4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928a42ff4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928a42ff4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928a42ff4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28a42ff4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28a42ff4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928a42ff4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928a42ff4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928a42ff4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928a42ff4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928a42ff4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928a42ff4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928a42ff4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928a42ff4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928a42ff4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928a42ff4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938b62f03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938b62f03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1c841c4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1c841c4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8f59f74da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8f59f74da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8f59f74da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8f59f74da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8f59f74da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8f59f74da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8f59f74da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8f59f74da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8f59f74da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8f59f74da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8f59f74da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8f59f74da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926091741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926091741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260917419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260917419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926091741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926091741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9260917419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926091741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1c841c40c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1c841c40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928a42ff4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928a42ff4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2d015fa4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2d015fa4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928a42ff4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928a42ff4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928a42ff4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928a42ff4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938b62f03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938b62f03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92d015fa4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92d015fa4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928a42ff4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928a42ff4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928a42ff4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928a42ff4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938b62f03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938b62f03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9260917419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9260917419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1c841c40c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1c841c40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9260917419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9260917419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9260917419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926091741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8f59f74da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8f59f74da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8f59f74daa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8f59f74daa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8f59f74da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8f59f74da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8f59f74da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8f59f74da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8f59f74daa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8f59f74daa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8f59f74da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8f59f74da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8f59f74daa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8f59f74daa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8f59f74da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8f59f74da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f6bbf320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f6bbf320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1c841c40c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1c841c40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8f59f74da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8f59f74daa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8f59f74daa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8f59f74daa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8f59f74daa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8f59f74daa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8f59f74da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8f59f74da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938b62f03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938b62f03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8f59f74daa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8f59f74daa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1c841c40c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1c841c40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1c841c40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1c841c40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1c841c40c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1c841c40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1c841c40c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1c841c40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27178b1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27178b1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f6bbf3209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f6bbf3209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27178b1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27178b1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27178b158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27178b1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27178b15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27178b1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f6bbf320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f6bbf320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27178b15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27178b1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27178b15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27178b1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27178b158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27178b15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f4bb2968d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f4bb296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f4bb2968d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f4bb2968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38b62f0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38b62f0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1c841c40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1c841c40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f6bbf320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f6bbf320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1c841c40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1c841c40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1c841c4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1c841c4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f6bbf320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f6bbf320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f6bbf320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f6bbf320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f6bbf320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f6bbf320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f6bbf320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f6bbf320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1c841c40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1c841c40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f6bbf320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f6bbf320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f6bbf320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f6bbf320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f6bbf320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f6bbf320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f6bbf320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f6bbf320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f6bbf320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f6bbf320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f6bbf320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f6bbf320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f6bbf320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f6bbf320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f6bbf320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f6bbf320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f6bbf320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f6bbf320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f6bbf320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f6bbf320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92609174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92609174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1c841c4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1c841c4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26091741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26091741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f4bb2968d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f4bb2968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f4bb2968d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f4bb2968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f4bb2968d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f4bb2968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f4bb2968d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f4bb2968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f6bbf32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f6bbf32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f4bb2968d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f4bb2968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f4bb2968d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f4bb2968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8f4bb2968d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f4bb2968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f4bb2968d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f4bb2968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8f4bb2968d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f4bb2968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f4bb2968d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f4bb2968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f4bb2968d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f4bb2968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f4bb2968d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f4bb2968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8f4bb2968d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8f4bb2968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f4bb2968d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f4bb2968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f6bbf320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f6bbf320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f4bb2968d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f4bb2968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938b62f0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938b62f0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f4bb2968d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f4bb2968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f4bb2968d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f4bb2968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8f4bb2968d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f4bb2968d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8f4bb2968d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f4bb2968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8f4bb2968d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8f4bb2968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f4bb2968d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f4bb2968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f4bb2968d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f4bb2968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38b62f03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38b62f03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1c841c4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1c841c4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f6bbf320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f6bbf320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f6bbf3209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f6bbf3209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f6bbf320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f6bbf3209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f6bbf320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f6bbf3209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1c841c40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1c841c40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f6bbf320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f6bbf320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f6bbf3209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f6bbf3209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f6bbf3209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f6bbf3209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91c841c40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91c841c40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91c841c40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91c841c40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664745" y="3101571"/>
            <a:ext cx="5479200" cy="714300"/>
          </a:xfrm>
          <a:prstGeom prst="rect">
            <a:avLst/>
          </a:prstGeom>
          <a:noFill/>
          <a:ln>
            <a:noFill/>
          </a:ln>
        </p:spPr>
        <p:txBody>
          <a:bodyPr anchorCtr="0" anchor="ctr" bIns="27000" lIns="0" spcFirstLastPara="1" rIns="68575" wrap="square" tIns="0">
            <a:noAutofit/>
          </a:bodyPr>
          <a:lstStyle>
            <a:lvl1pPr lvl="0" algn="ctr">
              <a:lnSpc>
                <a:spcPct val="100000"/>
              </a:lnSpc>
              <a:spcBef>
                <a:spcPts val="0"/>
              </a:spcBef>
              <a:spcAft>
                <a:spcPts val="0"/>
              </a:spcAft>
              <a:buClr>
                <a:srgbClr val="233445"/>
              </a:buClr>
              <a:buSzPts val="2700"/>
              <a:buFont typeface="Helvetica Neue Light"/>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 name="Google Shape;11;p2"/>
          <p:cNvSpPr txBox="1"/>
          <p:nvPr>
            <p:ph idx="1" type="subTitle"/>
          </p:nvPr>
        </p:nvSpPr>
        <p:spPr>
          <a:xfrm>
            <a:off x="3879055" y="3927870"/>
            <a:ext cx="5265000" cy="572700"/>
          </a:xfrm>
          <a:prstGeom prst="rect">
            <a:avLst/>
          </a:prstGeom>
          <a:noFill/>
          <a:ln>
            <a:noFill/>
          </a:ln>
        </p:spPr>
        <p:txBody>
          <a:bodyPr anchorCtr="0" anchor="t" bIns="34275" lIns="67500" spcFirstLastPara="1" rIns="68575" wrap="square" tIns="35100">
            <a:noAutofit/>
          </a:bodyPr>
          <a:lstStyle>
            <a:lvl1pPr lvl="0" algn="ctr">
              <a:lnSpc>
                <a:spcPct val="90000"/>
              </a:lnSpc>
              <a:spcBef>
                <a:spcPts val="800"/>
              </a:spcBef>
              <a:spcAft>
                <a:spcPts val="0"/>
              </a:spcAft>
              <a:buClr>
                <a:srgbClr val="F17F3A"/>
              </a:buClr>
              <a:buSzPts val="2100"/>
              <a:buFont typeface="Helvetica Neue Light"/>
              <a:buNone/>
              <a:defRPr sz="2100">
                <a:solidFill>
                  <a:srgbClr val="F17F3A"/>
                </a:solidFill>
              </a:defRPr>
            </a:lvl1pPr>
            <a:lvl2pPr lvl="1" algn="ctr">
              <a:lnSpc>
                <a:spcPct val="90000"/>
              </a:lnSpc>
              <a:spcBef>
                <a:spcPts val="400"/>
              </a:spcBef>
              <a:spcAft>
                <a:spcPts val="0"/>
              </a:spcAft>
              <a:buClr>
                <a:srgbClr val="3F3F3F"/>
              </a:buClr>
              <a:buSzPts val="1500"/>
              <a:buFont typeface="Helvetica Neue Light"/>
              <a:buNone/>
              <a:defRPr sz="1500"/>
            </a:lvl2pPr>
            <a:lvl3pPr lvl="2" algn="ctr">
              <a:lnSpc>
                <a:spcPct val="90000"/>
              </a:lnSpc>
              <a:spcBef>
                <a:spcPts val="400"/>
              </a:spcBef>
              <a:spcAft>
                <a:spcPts val="0"/>
              </a:spcAft>
              <a:buClr>
                <a:srgbClr val="3F3F3F"/>
              </a:buClr>
              <a:buSzPts val="1400"/>
              <a:buFont typeface="Helvetica Neue Light"/>
              <a:buNone/>
              <a:defRPr sz="1400"/>
            </a:lvl3pPr>
            <a:lvl4pPr lvl="3" algn="ctr">
              <a:lnSpc>
                <a:spcPct val="90000"/>
              </a:lnSpc>
              <a:spcBef>
                <a:spcPts val="400"/>
              </a:spcBef>
              <a:spcAft>
                <a:spcPts val="0"/>
              </a:spcAft>
              <a:buClr>
                <a:srgbClr val="3F3F3F"/>
              </a:buClr>
              <a:buSzPts val="1200"/>
              <a:buFont typeface="Helvetica Neue Light"/>
              <a:buNone/>
              <a:defRPr sz="1200"/>
            </a:lvl4pPr>
            <a:lvl5pPr lvl="4" algn="ctr">
              <a:lnSpc>
                <a:spcPct val="90000"/>
              </a:lnSpc>
              <a:spcBef>
                <a:spcPts val="400"/>
              </a:spcBef>
              <a:spcAft>
                <a:spcPts val="0"/>
              </a:spcAft>
              <a:buClr>
                <a:srgbClr val="3F3F3F"/>
              </a:buClr>
              <a:buSzPts val="1200"/>
              <a:buFont typeface="Helvetica Neue Light"/>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 name="Google Shape;12;p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 name="Shape 46"/>
        <p:cNvGrpSpPr/>
        <p:nvPr/>
      </p:nvGrpSpPr>
      <p:grpSpPr>
        <a:xfrm>
          <a:off x="0" y="0"/>
          <a:ext cx="0" cy="0"/>
          <a:chOff x="0" y="0"/>
          <a:chExt cx="0" cy="0"/>
        </a:xfrm>
      </p:grpSpPr>
      <p:sp>
        <p:nvSpPr>
          <p:cNvPr id="47" name="Google Shape;47;p11"/>
          <p:cNvSpPr txBox="1"/>
          <p:nvPr>
            <p:ph type="title"/>
          </p:nvPr>
        </p:nvSpPr>
        <p:spPr>
          <a:xfrm>
            <a:off x="715500" y="243000"/>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2400"/>
              <a:buFont typeface="Helvetica Neue Light"/>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11"/>
          <p:cNvSpPr/>
          <p:nvPr>
            <p:ph idx="2" type="pic"/>
          </p:nvPr>
        </p:nvSpPr>
        <p:spPr>
          <a:xfrm>
            <a:off x="3812379" y="1099297"/>
            <a:ext cx="4629300" cy="3583200"/>
          </a:xfrm>
          <a:prstGeom prst="rect">
            <a:avLst/>
          </a:prstGeom>
          <a:noFill/>
          <a:ln>
            <a:noFill/>
          </a:ln>
        </p:spPr>
        <p:txBody>
          <a:bodyPr anchorCtr="0" anchor="t" bIns="34275" lIns="67500" spcFirstLastPara="1" rIns="68575" wrap="square" tIns="35100">
            <a:noAutofit/>
          </a:bodyPr>
          <a:lstStyle>
            <a:lvl1pPr lvl="0" marR="0" rtl="0" algn="l">
              <a:lnSpc>
                <a:spcPct val="90000"/>
              </a:lnSpc>
              <a:spcBef>
                <a:spcPts val="800"/>
              </a:spcBef>
              <a:spcAft>
                <a:spcPts val="0"/>
              </a:spcAft>
              <a:buClr>
                <a:srgbClr val="3F3F3F"/>
              </a:buClr>
              <a:buSzPts val="2400"/>
              <a:buFont typeface="Helvetica Neue Light"/>
              <a:buNone/>
              <a:defRPr b="0" i="0" sz="2400" u="none" cap="none" strike="noStrike">
                <a:solidFill>
                  <a:srgbClr val="3F3F3F"/>
                </a:solidFill>
                <a:latin typeface="Helvetica Neue Light"/>
                <a:ea typeface="Helvetica Neue Light"/>
                <a:cs typeface="Helvetica Neue Light"/>
                <a:sym typeface="Helvetica Neue Light"/>
              </a:defRPr>
            </a:lvl1pPr>
            <a:lvl2pPr lvl="1" marR="0" rtl="0" algn="l">
              <a:lnSpc>
                <a:spcPct val="90000"/>
              </a:lnSpc>
              <a:spcBef>
                <a:spcPts val="400"/>
              </a:spcBef>
              <a:spcAft>
                <a:spcPts val="0"/>
              </a:spcAft>
              <a:buClr>
                <a:srgbClr val="3F3F3F"/>
              </a:buClr>
              <a:buSzPts val="2100"/>
              <a:buFont typeface="Helvetica Neue Light"/>
              <a:buNone/>
              <a:defRPr b="0" i="0" sz="2100" u="none" cap="none" strike="noStrike">
                <a:solidFill>
                  <a:srgbClr val="3F3F3F"/>
                </a:solidFill>
                <a:latin typeface="Helvetica Neue Light"/>
                <a:ea typeface="Helvetica Neue Light"/>
                <a:cs typeface="Helvetica Neue Light"/>
                <a:sym typeface="Helvetica Neue Light"/>
              </a:defRPr>
            </a:lvl2pPr>
            <a:lvl3pPr lvl="2" marR="0" rtl="0" algn="l">
              <a:lnSpc>
                <a:spcPct val="90000"/>
              </a:lnSpc>
              <a:spcBef>
                <a:spcPts val="400"/>
              </a:spcBef>
              <a:spcAft>
                <a:spcPts val="0"/>
              </a:spcAft>
              <a:buClr>
                <a:srgbClr val="3F3F3F"/>
              </a:buClr>
              <a:buSzPts val="1800"/>
              <a:buFont typeface="Helvetica Neue Light"/>
              <a:buNone/>
              <a:defRPr b="0" i="0" sz="1800" u="none" cap="none" strike="noStrike">
                <a:solidFill>
                  <a:srgbClr val="3F3F3F"/>
                </a:solidFill>
                <a:latin typeface="Helvetica Neue Light"/>
                <a:ea typeface="Helvetica Neue Light"/>
                <a:cs typeface="Helvetica Neue Light"/>
                <a:sym typeface="Helvetica Neue Light"/>
              </a:defRPr>
            </a:lvl3pPr>
            <a:lvl4pPr lvl="3" marR="0" rtl="0" algn="l">
              <a:lnSpc>
                <a:spcPct val="90000"/>
              </a:lnSpc>
              <a:spcBef>
                <a:spcPts val="400"/>
              </a:spcBef>
              <a:spcAft>
                <a:spcPts val="0"/>
              </a:spcAft>
              <a:buClr>
                <a:srgbClr val="3F3F3F"/>
              </a:buClr>
              <a:buSzPts val="1500"/>
              <a:buFont typeface="Helvetica Neue Light"/>
              <a:buNone/>
              <a:defRPr b="0" i="0" sz="1500" u="none" cap="none" strike="noStrike">
                <a:solidFill>
                  <a:srgbClr val="3F3F3F"/>
                </a:solidFill>
                <a:latin typeface="Helvetica Neue Light"/>
                <a:ea typeface="Helvetica Neue Light"/>
                <a:cs typeface="Helvetica Neue Light"/>
                <a:sym typeface="Helvetica Neue Light"/>
              </a:defRPr>
            </a:lvl4pPr>
            <a:lvl5pPr lvl="4" marR="0" rtl="0" algn="l">
              <a:lnSpc>
                <a:spcPct val="90000"/>
              </a:lnSpc>
              <a:spcBef>
                <a:spcPts val="400"/>
              </a:spcBef>
              <a:spcAft>
                <a:spcPts val="0"/>
              </a:spcAft>
              <a:buClr>
                <a:srgbClr val="3F3F3F"/>
              </a:buClr>
              <a:buSzPts val="1500"/>
              <a:buFont typeface="Helvetica Neue Light"/>
              <a:buNone/>
              <a:defRPr b="0" i="0" sz="1500" u="none" cap="none" strike="noStrike">
                <a:solidFill>
                  <a:srgbClr val="3F3F3F"/>
                </a:solidFill>
                <a:latin typeface="Helvetica Neue Light"/>
                <a:ea typeface="Helvetica Neue Light"/>
                <a:cs typeface="Helvetica Neue Light"/>
                <a:sym typeface="Helvetica Neue Light"/>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49" name="Google Shape;49;p11"/>
          <p:cNvSpPr txBox="1"/>
          <p:nvPr>
            <p:ph idx="1" type="body"/>
          </p:nvPr>
        </p:nvSpPr>
        <p:spPr>
          <a:xfrm>
            <a:off x="730447" y="1099297"/>
            <a:ext cx="2923800" cy="35832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200"/>
              <a:buFont typeface="Helvetica Neue Light"/>
              <a:buNone/>
              <a:defRPr sz="1200"/>
            </a:lvl1pPr>
            <a:lvl2pPr indent="-228600" lvl="1" marL="914400" algn="l">
              <a:lnSpc>
                <a:spcPct val="90000"/>
              </a:lnSpc>
              <a:spcBef>
                <a:spcPts val="400"/>
              </a:spcBef>
              <a:spcAft>
                <a:spcPts val="0"/>
              </a:spcAft>
              <a:buClr>
                <a:srgbClr val="3F3F3F"/>
              </a:buClr>
              <a:buSzPts val="1100"/>
              <a:buFont typeface="Helvetica Neue Light"/>
              <a:buNone/>
              <a:defRPr sz="1100"/>
            </a:lvl2pPr>
            <a:lvl3pPr indent="-228600" lvl="2" marL="1371600" algn="l">
              <a:lnSpc>
                <a:spcPct val="90000"/>
              </a:lnSpc>
              <a:spcBef>
                <a:spcPts val="400"/>
              </a:spcBef>
              <a:spcAft>
                <a:spcPts val="0"/>
              </a:spcAft>
              <a:buClr>
                <a:srgbClr val="3F3F3F"/>
              </a:buClr>
              <a:buSzPts val="900"/>
              <a:buFont typeface="Helvetica Neue Light"/>
              <a:buNone/>
              <a:defRPr sz="900"/>
            </a:lvl3pPr>
            <a:lvl4pPr indent="-228600" lvl="3" marL="1828800" algn="l">
              <a:lnSpc>
                <a:spcPct val="90000"/>
              </a:lnSpc>
              <a:spcBef>
                <a:spcPts val="400"/>
              </a:spcBef>
              <a:spcAft>
                <a:spcPts val="0"/>
              </a:spcAft>
              <a:buClr>
                <a:srgbClr val="3F3F3F"/>
              </a:buClr>
              <a:buSzPts val="800"/>
              <a:buFont typeface="Helvetica Neue Light"/>
              <a:buNone/>
              <a:defRPr sz="800"/>
            </a:lvl4pPr>
            <a:lvl5pPr indent="-228600" lvl="4" marL="2286000" algn="l">
              <a:lnSpc>
                <a:spcPct val="90000"/>
              </a:lnSpc>
              <a:spcBef>
                <a:spcPts val="400"/>
              </a:spcBef>
              <a:spcAft>
                <a:spcPts val="0"/>
              </a:spcAft>
              <a:buClr>
                <a:srgbClr val="3F3F3F"/>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0" name="Google Shape;50;p1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1" name="Shape 51"/>
        <p:cNvGrpSpPr/>
        <p:nvPr/>
      </p:nvGrpSpPr>
      <p:grpSpPr>
        <a:xfrm>
          <a:off x="0" y="0"/>
          <a:ext cx="0" cy="0"/>
          <a:chOff x="0" y="0"/>
          <a:chExt cx="0" cy="0"/>
        </a:xfrm>
      </p:grpSpPr>
      <p:sp>
        <p:nvSpPr>
          <p:cNvPr id="52" name="Google Shape;52;p12"/>
          <p:cNvSpPr txBox="1"/>
          <p:nvPr>
            <p:ph type="title"/>
          </p:nvPr>
        </p:nvSpPr>
        <p:spPr>
          <a:xfrm>
            <a:off x="730481" y="222375"/>
            <a:ext cx="60468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12"/>
          <p:cNvSpPr txBox="1"/>
          <p:nvPr>
            <p:ph idx="1" type="body"/>
          </p:nvPr>
        </p:nvSpPr>
        <p:spPr>
          <a:xfrm rot="5400000">
            <a:off x="2808000" y="-1053000"/>
            <a:ext cx="3510000" cy="78840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 name="Google Shape;54;p12"/>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5" name="Shape 55"/>
        <p:cNvGrpSpPr/>
        <p:nvPr/>
      </p:nvGrpSpPr>
      <p:grpSpPr>
        <a:xfrm>
          <a:off x="0" y="0"/>
          <a:ext cx="0" cy="0"/>
          <a:chOff x="0" y="0"/>
          <a:chExt cx="0" cy="0"/>
        </a:xfrm>
      </p:grpSpPr>
      <p:sp>
        <p:nvSpPr>
          <p:cNvPr id="56" name="Google Shape;56;p13"/>
          <p:cNvSpPr txBox="1"/>
          <p:nvPr>
            <p:ph type="title"/>
          </p:nvPr>
        </p:nvSpPr>
        <p:spPr>
          <a:xfrm rot="5400000">
            <a:off x="5637756" y="1928541"/>
            <a:ext cx="35907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3"/>
          <p:cNvSpPr txBox="1"/>
          <p:nvPr>
            <p:ph idx="1" type="body"/>
          </p:nvPr>
        </p:nvSpPr>
        <p:spPr>
          <a:xfrm rot="5400000">
            <a:off x="1730617" y="96318"/>
            <a:ext cx="3600600" cy="56469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3"/>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blip>
          <a:stretch>
            <a:fillRect/>
          </a:stretch>
        </a:blipFill>
      </p:bgPr>
    </p:bg>
    <p:spTree>
      <p:nvGrpSpPr>
        <p:cNvPr id="61" name="Shape 6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62"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730481" y="222375"/>
            <a:ext cx="60468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3"/>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730481" y="222375"/>
            <a:ext cx="60468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4"/>
          <p:cNvSpPr txBox="1"/>
          <p:nvPr>
            <p:ph idx="1" type="body"/>
          </p:nvPr>
        </p:nvSpPr>
        <p:spPr>
          <a:xfrm>
            <a:off x="621000" y="1208166"/>
            <a:ext cx="7884000" cy="34356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sz="1800"/>
            </a:lvl1pPr>
            <a:lvl2pPr indent="-336550" lvl="1" marL="914400" algn="l">
              <a:lnSpc>
                <a:spcPct val="90000"/>
              </a:lnSpc>
              <a:spcBef>
                <a:spcPts val="400"/>
              </a:spcBef>
              <a:spcAft>
                <a:spcPts val="0"/>
              </a:spcAft>
              <a:buClr>
                <a:srgbClr val="3F3F3F"/>
              </a:buClr>
              <a:buSzPts val="1700"/>
              <a:buFont typeface="Helvetica Neue Light"/>
              <a:buChar char="•"/>
              <a:defRPr sz="1700"/>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 name="Google Shape;19;p4"/>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p:cSld name="new section">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621906" y="289234"/>
            <a:ext cx="6598200" cy="681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5"/>
          <p:cNvSpPr txBox="1"/>
          <p:nvPr>
            <p:ph idx="1" type="body"/>
          </p:nvPr>
        </p:nvSpPr>
        <p:spPr>
          <a:xfrm>
            <a:off x="1479947" y="3567113"/>
            <a:ext cx="3092100" cy="10026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800"/>
              <a:buFont typeface="Helvetica Neue Light"/>
              <a:buNone/>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714653" y="243000"/>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2400"/>
              <a:buFont typeface="Helvetica Neue Light"/>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6"/>
          <p:cNvSpPr txBox="1"/>
          <p:nvPr>
            <p:ph idx="1" type="body"/>
          </p:nvPr>
        </p:nvSpPr>
        <p:spPr>
          <a:xfrm>
            <a:off x="621000" y="1146229"/>
            <a:ext cx="7884000" cy="35100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888888"/>
              </a:buClr>
              <a:buSzPts val="1400"/>
              <a:buFont typeface="Helvetica Neue Light"/>
              <a:buNone/>
              <a:defRPr sz="1400">
                <a:solidFill>
                  <a:srgbClr val="888888"/>
                </a:solidFill>
              </a:defRPr>
            </a:lvl1pPr>
            <a:lvl2pPr indent="-228600" lvl="1" marL="914400" algn="l">
              <a:lnSpc>
                <a:spcPct val="90000"/>
              </a:lnSpc>
              <a:spcBef>
                <a:spcPts val="400"/>
              </a:spcBef>
              <a:spcAft>
                <a:spcPts val="0"/>
              </a:spcAft>
              <a:buClr>
                <a:srgbClr val="888888"/>
              </a:buClr>
              <a:buSzPts val="1500"/>
              <a:buFont typeface="Helvetica Neue Light"/>
              <a:buNone/>
              <a:defRPr sz="1500">
                <a:solidFill>
                  <a:srgbClr val="888888"/>
                </a:solidFill>
              </a:defRPr>
            </a:lvl2pPr>
            <a:lvl3pPr indent="-228600" lvl="2" marL="1371600" algn="l">
              <a:lnSpc>
                <a:spcPct val="90000"/>
              </a:lnSpc>
              <a:spcBef>
                <a:spcPts val="400"/>
              </a:spcBef>
              <a:spcAft>
                <a:spcPts val="0"/>
              </a:spcAft>
              <a:buClr>
                <a:srgbClr val="888888"/>
              </a:buClr>
              <a:buSzPts val="1400"/>
              <a:buFont typeface="Helvetica Neue Light"/>
              <a:buNone/>
              <a:defRPr sz="1400">
                <a:solidFill>
                  <a:srgbClr val="888888"/>
                </a:solidFill>
              </a:defRPr>
            </a:lvl3pPr>
            <a:lvl4pPr indent="-228600" lvl="3" marL="1828800" algn="l">
              <a:lnSpc>
                <a:spcPct val="90000"/>
              </a:lnSpc>
              <a:spcBef>
                <a:spcPts val="400"/>
              </a:spcBef>
              <a:spcAft>
                <a:spcPts val="0"/>
              </a:spcAft>
              <a:buClr>
                <a:srgbClr val="888888"/>
              </a:buClr>
              <a:buSzPts val="1200"/>
              <a:buFont typeface="Helvetica Neue Light"/>
              <a:buNone/>
              <a:defRPr sz="1200">
                <a:solidFill>
                  <a:srgbClr val="888888"/>
                </a:solidFill>
              </a:defRPr>
            </a:lvl4pPr>
            <a:lvl5pPr indent="-228600" lvl="4" marL="2286000" algn="l">
              <a:lnSpc>
                <a:spcPct val="90000"/>
              </a:lnSpc>
              <a:spcBef>
                <a:spcPts val="400"/>
              </a:spcBef>
              <a:spcAft>
                <a:spcPts val="0"/>
              </a:spcAft>
              <a:buClr>
                <a:srgbClr val="888888"/>
              </a:buClr>
              <a:buSzPts val="1200"/>
              <a:buFont typeface="Helvetica Neue Light"/>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6"/>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7"/>
          <p:cNvSpPr txBox="1"/>
          <p:nvPr>
            <p:ph idx="1" type="body"/>
          </p:nvPr>
        </p:nvSpPr>
        <p:spPr>
          <a:xfrm>
            <a:off x="628650" y="1134000"/>
            <a:ext cx="3886200" cy="35859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 name="Google Shape;29;p7"/>
          <p:cNvSpPr txBox="1"/>
          <p:nvPr>
            <p:ph idx="2" type="body"/>
          </p:nvPr>
        </p:nvSpPr>
        <p:spPr>
          <a:xfrm>
            <a:off x="4629150" y="1134000"/>
            <a:ext cx="3886200" cy="3585900"/>
          </a:xfrm>
          <a:prstGeom prst="rect">
            <a:avLst/>
          </a:prstGeom>
          <a:noFill/>
          <a:ln>
            <a:noFill/>
          </a:ln>
        </p:spPr>
        <p:txBody>
          <a:bodyPr anchorCtr="0" anchor="t" bIns="34275" lIns="67500" spcFirstLastPara="1" rIns="68575" wrap="square" tIns="35100">
            <a:noAutofit/>
          </a:bodyPr>
          <a:lstStyle>
            <a:lvl1pPr indent="-317500" lvl="0" marL="457200" algn="l">
              <a:lnSpc>
                <a:spcPct val="90000"/>
              </a:lnSpc>
              <a:spcBef>
                <a:spcPts val="800"/>
              </a:spcBef>
              <a:spcAft>
                <a:spcPts val="0"/>
              </a:spcAft>
              <a:buClr>
                <a:srgbClr val="3F3F3F"/>
              </a:buClr>
              <a:buSzPts val="1400"/>
              <a:buChar char="•"/>
              <a:defRPr/>
            </a:lvl1pPr>
            <a:lvl2pPr indent="-317500" lvl="1" marL="914400" algn="l">
              <a:lnSpc>
                <a:spcPct val="90000"/>
              </a:lnSpc>
              <a:spcBef>
                <a:spcPts val="400"/>
              </a:spcBef>
              <a:spcAft>
                <a:spcPts val="0"/>
              </a:spcAft>
              <a:buClr>
                <a:srgbClr val="3F3F3F"/>
              </a:buClr>
              <a:buSzPts val="1400"/>
              <a:buChar char="•"/>
              <a:defRPr/>
            </a:lvl2pPr>
            <a:lvl3pPr indent="-317500" lvl="2" marL="1371600" algn="l">
              <a:lnSpc>
                <a:spcPct val="90000"/>
              </a:lnSpc>
              <a:spcBef>
                <a:spcPts val="400"/>
              </a:spcBef>
              <a:spcAft>
                <a:spcPts val="0"/>
              </a:spcAft>
              <a:buClr>
                <a:srgbClr val="3F3F3F"/>
              </a:buClr>
              <a:buSzPts val="1400"/>
              <a:buChar char="•"/>
              <a:defRPr/>
            </a:lvl3pPr>
            <a:lvl4pPr indent="-317500" lvl="3" marL="1828800" algn="l">
              <a:lnSpc>
                <a:spcPct val="90000"/>
              </a:lnSpc>
              <a:spcBef>
                <a:spcPts val="400"/>
              </a:spcBef>
              <a:spcAft>
                <a:spcPts val="0"/>
              </a:spcAft>
              <a:buClr>
                <a:srgbClr val="3F3F3F"/>
              </a:buClr>
              <a:buSzPts val="1400"/>
              <a:buChar char="•"/>
              <a:defRPr/>
            </a:lvl4pPr>
            <a:lvl5pPr indent="-317500" lvl="4" marL="2286000" algn="l">
              <a:lnSpc>
                <a:spcPct val="90000"/>
              </a:lnSpc>
              <a:spcBef>
                <a:spcPts val="400"/>
              </a:spcBef>
              <a:spcAft>
                <a:spcPts val="0"/>
              </a:spcAft>
              <a:buClr>
                <a:srgbClr val="3F3F3F"/>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716200" y="241696"/>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8"/>
          <p:cNvSpPr txBox="1"/>
          <p:nvPr>
            <p:ph type="title"/>
          </p:nvPr>
        </p:nvSpPr>
        <p:spPr>
          <a:xfrm>
            <a:off x="716200" y="241696"/>
            <a:ext cx="8424000" cy="6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233445"/>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8"/>
          <p:cNvSpPr txBox="1"/>
          <p:nvPr>
            <p:ph idx="1" type="body"/>
          </p:nvPr>
        </p:nvSpPr>
        <p:spPr>
          <a:xfrm>
            <a:off x="629841" y="1134000"/>
            <a:ext cx="3868500" cy="618000"/>
          </a:xfrm>
          <a:prstGeom prst="rect">
            <a:avLst/>
          </a:prstGeom>
          <a:noFill/>
          <a:ln>
            <a:noFill/>
          </a:ln>
        </p:spPr>
        <p:txBody>
          <a:bodyPr anchorCtr="0" anchor="ctr" bIns="34275" lIns="67500" spcFirstLastPara="1" rIns="68575" wrap="square" tIns="35100">
            <a:noAutofit/>
          </a:bodyPr>
          <a:lstStyle>
            <a:lvl1pPr indent="-228600" lvl="0" marL="457200" algn="l">
              <a:lnSpc>
                <a:spcPct val="90000"/>
              </a:lnSpc>
              <a:spcBef>
                <a:spcPts val="800"/>
              </a:spcBef>
              <a:spcAft>
                <a:spcPts val="0"/>
              </a:spcAft>
              <a:buClr>
                <a:srgbClr val="F17E3A"/>
              </a:buClr>
              <a:buSzPts val="1800"/>
              <a:buFont typeface="Helvetica Neue Light"/>
              <a:buNone/>
              <a:defRPr b="0" sz="1800">
                <a:solidFill>
                  <a:srgbClr val="F17E3A"/>
                </a:solidFill>
              </a:defRPr>
            </a:lvl1pPr>
            <a:lvl2pPr indent="-228600" lvl="1" marL="914400" algn="l">
              <a:lnSpc>
                <a:spcPct val="90000"/>
              </a:lnSpc>
              <a:spcBef>
                <a:spcPts val="400"/>
              </a:spcBef>
              <a:spcAft>
                <a:spcPts val="0"/>
              </a:spcAft>
              <a:buClr>
                <a:srgbClr val="3F3F3F"/>
              </a:buClr>
              <a:buSzPts val="1500"/>
              <a:buFont typeface="Helvetica Neue Light"/>
              <a:buNone/>
              <a:defRPr b="1" sz="1500"/>
            </a:lvl2pPr>
            <a:lvl3pPr indent="-228600" lvl="2" marL="1371600" algn="l">
              <a:lnSpc>
                <a:spcPct val="90000"/>
              </a:lnSpc>
              <a:spcBef>
                <a:spcPts val="400"/>
              </a:spcBef>
              <a:spcAft>
                <a:spcPts val="0"/>
              </a:spcAft>
              <a:buClr>
                <a:srgbClr val="3F3F3F"/>
              </a:buClr>
              <a:buSzPts val="1400"/>
              <a:buFont typeface="Helvetica Neue Light"/>
              <a:buNone/>
              <a:defRPr b="1" sz="1400"/>
            </a:lvl3pPr>
            <a:lvl4pPr indent="-228600" lvl="3" marL="1828800" algn="l">
              <a:lnSpc>
                <a:spcPct val="90000"/>
              </a:lnSpc>
              <a:spcBef>
                <a:spcPts val="400"/>
              </a:spcBef>
              <a:spcAft>
                <a:spcPts val="0"/>
              </a:spcAft>
              <a:buClr>
                <a:srgbClr val="3F3F3F"/>
              </a:buClr>
              <a:buSzPts val="1200"/>
              <a:buFont typeface="Helvetica Neue Light"/>
              <a:buNone/>
              <a:defRPr b="1" sz="1200"/>
            </a:lvl4pPr>
            <a:lvl5pPr indent="-228600" lvl="4" marL="2286000" algn="l">
              <a:lnSpc>
                <a:spcPct val="90000"/>
              </a:lnSpc>
              <a:spcBef>
                <a:spcPts val="400"/>
              </a:spcBef>
              <a:spcAft>
                <a:spcPts val="0"/>
              </a:spcAft>
              <a:buClr>
                <a:srgbClr val="3F3F3F"/>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5" name="Google Shape;35;p8"/>
          <p:cNvSpPr txBox="1"/>
          <p:nvPr>
            <p:ph idx="2" type="body"/>
          </p:nvPr>
        </p:nvSpPr>
        <p:spPr>
          <a:xfrm>
            <a:off x="629841" y="1892675"/>
            <a:ext cx="3868500" cy="28254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a:solidFill>
                  <a:srgbClr val="3F3F3F"/>
                </a:solidFill>
              </a:defRPr>
            </a:lvl1pPr>
            <a:lvl2pPr indent="-336550" lvl="1" marL="914400" algn="l">
              <a:lnSpc>
                <a:spcPct val="90000"/>
              </a:lnSpc>
              <a:spcBef>
                <a:spcPts val="400"/>
              </a:spcBef>
              <a:spcAft>
                <a:spcPts val="0"/>
              </a:spcAft>
              <a:buClr>
                <a:srgbClr val="3F3F3F"/>
              </a:buClr>
              <a:buSzPts val="1700"/>
              <a:buFont typeface="Helvetica Neue Light"/>
              <a:buChar char="•"/>
              <a:defRPr>
                <a:solidFill>
                  <a:srgbClr val="3F3F3F"/>
                </a:solidFill>
              </a:defRPr>
            </a:lvl2pPr>
            <a:lvl3pPr indent="-323850" lvl="2" marL="1371600" algn="l">
              <a:lnSpc>
                <a:spcPct val="90000"/>
              </a:lnSpc>
              <a:spcBef>
                <a:spcPts val="400"/>
              </a:spcBef>
              <a:spcAft>
                <a:spcPts val="0"/>
              </a:spcAft>
              <a:buClr>
                <a:srgbClr val="3F3F3F"/>
              </a:buClr>
              <a:buSzPts val="1500"/>
              <a:buFont typeface="Helvetica Neue Light"/>
              <a:buChar char="•"/>
              <a:defRPr>
                <a:solidFill>
                  <a:srgbClr val="3F3F3F"/>
                </a:solidFill>
              </a:defRPr>
            </a:lvl3pPr>
            <a:lvl4pPr indent="-317500" lvl="3" marL="1828800" algn="l">
              <a:lnSpc>
                <a:spcPct val="90000"/>
              </a:lnSpc>
              <a:spcBef>
                <a:spcPts val="400"/>
              </a:spcBef>
              <a:spcAft>
                <a:spcPts val="0"/>
              </a:spcAft>
              <a:buClr>
                <a:srgbClr val="3F3F3F"/>
              </a:buClr>
              <a:buSzPts val="1400"/>
              <a:buFont typeface="Helvetica Neue Light"/>
              <a:buChar char="•"/>
              <a:defRPr>
                <a:solidFill>
                  <a:srgbClr val="3F3F3F"/>
                </a:solidFill>
              </a:defRPr>
            </a:lvl4pPr>
            <a:lvl5pPr indent="-304800" lvl="4" marL="2286000" algn="l">
              <a:lnSpc>
                <a:spcPct val="90000"/>
              </a:lnSpc>
              <a:spcBef>
                <a:spcPts val="400"/>
              </a:spcBef>
              <a:spcAft>
                <a:spcPts val="0"/>
              </a:spcAft>
              <a:buClr>
                <a:srgbClr val="3F3F3F"/>
              </a:buClr>
              <a:buSzPts val="1200"/>
              <a:buFont typeface="Helvetica Neue Light"/>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8"/>
          <p:cNvSpPr txBox="1"/>
          <p:nvPr>
            <p:ph idx="3" type="body"/>
          </p:nvPr>
        </p:nvSpPr>
        <p:spPr>
          <a:xfrm>
            <a:off x="4629150" y="1134000"/>
            <a:ext cx="3887400" cy="618000"/>
          </a:xfrm>
          <a:prstGeom prst="rect">
            <a:avLst/>
          </a:prstGeom>
          <a:noFill/>
          <a:ln>
            <a:noFill/>
          </a:ln>
        </p:spPr>
        <p:txBody>
          <a:bodyPr anchorCtr="0" anchor="ctr" bIns="34275" lIns="67500" spcFirstLastPara="1" rIns="68575" wrap="square" tIns="35100">
            <a:noAutofit/>
          </a:bodyPr>
          <a:lstStyle>
            <a:lvl1pPr indent="-228600" lvl="0" marL="457200" algn="l">
              <a:lnSpc>
                <a:spcPct val="90000"/>
              </a:lnSpc>
              <a:spcBef>
                <a:spcPts val="800"/>
              </a:spcBef>
              <a:spcAft>
                <a:spcPts val="0"/>
              </a:spcAft>
              <a:buClr>
                <a:srgbClr val="F17E3A"/>
              </a:buClr>
              <a:buSzPts val="1800"/>
              <a:buFont typeface="Helvetica Neue Light"/>
              <a:buNone/>
              <a:defRPr b="0" sz="1800">
                <a:solidFill>
                  <a:srgbClr val="F17E3A"/>
                </a:solidFill>
              </a:defRPr>
            </a:lvl1pPr>
            <a:lvl2pPr indent="-228600" lvl="1" marL="914400" algn="l">
              <a:lnSpc>
                <a:spcPct val="90000"/>
              </a:lnSpc>
              <a:spcBef>
                <a:spcPts val="400"/>
              </a:spcBef>
              <a:spcAft>
                <a:spcPts val="0"/>
              </a:spcAft>
              <a:buClr>
                <a:srgbClr val="3F3F3F"/>
              </a:buClr>
              <a:buSzPts val="1500"/>
              <a:buFont typeface="Helvetica Neue Light"/>
              <a:buNone/>
              <a:defRPr b="1" sz="1500"/>
            </a:lvl2pPr>
            <a:lvl3pPr indent="-228600" lvl="2" marL="1371600" algn="l">
              <a:lnSpc>
                <a:spcPct val="90000"/>
              </a:lnSpc>
              <a:spcBef>
                <a:spcPts val="400"/>
              </a:spcBef>
              <a:spcAft>
                <a:spcPts val="0"/>
              </a:spcAft>
              <a:buClr>
                <a:srgbClr val="3F3F3F"/>
              </a:buClr>
              <a:buSzPts val="1400"/>
              <a:buFont typeface="Helvetica Neue Light"/>
              <a:buNone/>
              <a:defRPr b="1" sz="1400"/>
            </a:lvl3pPr>
            <a:lvl4pPr indent="-228600" lvl="3" marL="1828800" algn="l">
              <a:lnSpc>
                <a:spcPct val="90000"/>
              </a:lnSpc>
              <a:spcBef>
                <a:spcPts val="400"/>
              </a:spcBef>
              <a:spcAft>
                <a:spcPts val="0"/>
              </a:spcAft>
              <a:buClr>
                <a:srgbClr val="3F3F3F"/>
              </a:buClr>
              <a:buSzPts val="1200"/>
              <a:buFont typeface="Helvetica Neue Light"/>
              <a:buNone/>
              <a:defRPr b="1" sz="1200"/>
            </a:lvl4pPr>
            <a:lvl5pPr indent="-228600" lvl="4" marL="2286000" algn="l">
              <a:lnSpc>
                <a:spcPct val="90000"/>
              </a:lnSpc>
              <a:spcBef>
                <a:spcPts val="400"/>
              </a:spcBef>
              <a:spcAft>
                <a:spcPts val="0"/>
              </a:spcAft>
              <a:buClr>
                <a:srgbClr val="3F3F3F"/>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7" name="Google Shape;37;p8"/>
          <p:cNvSpPr txBox="1"/>
          <p:nvPr>
            <p:ph idx="4" type="body"/>
          </p:nvPr>
        </p:nvSpPr>
        <p:spPr>
          <a:xfrm>
            <a:off x="4629150" y="1892674"/>
            <a:ext cx="3887400" cy="28254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a:solidFill>
                  <a:srgbClr val="3F3F3F"/>
                </a:solidFill>
              </a:defRPr>
            </a:lvl1pPr>
            <a:lvl2pPr indent="-336550" lvl="1" marL="914400" algn="l">
              <a:lnSpc>
                <a:spcPct val="90000"/>
              </a:lnSpc>
              <a:spcBef>
                <a:spcPts val="400"/>
              </a:spcBef>
              <a:spcAft>
                <a:spcPts val="0"/>
              </a:spcAft>
              <a:buClr>
                <a:srgbClr val="3F3F3F"/>
              </a:buClr>
              <a:buSzPts val="1700"/>
              <a:buFont typeface="Helvetica Neue Light"/>
              <a:buChar char="•"/>
              <a:defRPr>
                <a:solidFill>
                  <a:srgbClr val="3F3F3F"/>
                </a:solidFill>
              </a:defRPr>
            </a:lvl2pPr>
            <a:lvl3pPr indent="-323850" lvl="2" marL="1371600" algn="l">
              <a:lnSpc>
                <a:spcPct val="90000"/>
              </a:lnSpc>
              <a:spcBef>
                <a:spcPts val="400"/>
              </a:spcBef>
              <a:spcAft>
                <a:spcPts val="0"/>
              </a:spcAft>
              <a:buClr>
                <a:srgbClr val="3F3F3F"/>
              </a:buClr>
              <a:buSzPts val="1500"/>
              <a:buFont typeface="Helvetica Neue Light"/>
              <a:buChar char="•"/>
              <a:defRPr>
                <a:solidFill>
                  <a:srgbClr val="3F3F3F"/>
                </a:solidFill>
              </a:defRPr>
            </a:lvl3pPr>
            <a:lvl4pPr indent="-317500" lvl="3" marL="1828800" algn="l">
              <a:lnSpc>
                <a:spcPct val="90000"/>
              </a:lnSpc>
              <a:spcBef>
                <a:spcPts val="400"/>
              </a:spcBef>
              <a:spcAft>
                <a:spcPts val="0"/>
              </a:spcAft>
              <a:buClr>
                <a:srgbClr val="3F3F3F"/>
              </a:buClr>
              <a:buSzPts val="1400"/>
              <a:buFont typeface="Helvetica Neue Light"/>
              <a:buChar char="•"/>
              <a:defRPr>
                <a:solidFill>
                  <a:srgbClr val="3F3F3F"/>
                </a:solidFill>
              </a:defRPr>
            </a:lvl4pPr>
            <a:lvl5pPr indent="-304800" lvl="4" marL="2286000" algn="l">
              <a:lnSpc>
                <a:spcPct val="90000"/>
              </a:lnSpc>
              <a:spcBef>
                <a:spcPts val="400"/>
              </a:spcBef>
              <a:spcAft>
                <a:spcPts val="0"/>
              </a:spcAft>
              <a:buClr>
                <a:srgbClr val="3F3F3F"/>
              </a:buClr>
              <a:buSzPts val="1200"/>
              <a:buFont typeface="Helvetica Neue Light"/>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 name="Google Shape;38;p8"/>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9" name="Shape 39"/>
        <p:cNvGrpSpPr/>
        <p:nvPr/>
      </p:nvGrpSpPr>
      <p:grpSpPr>
        <a:xfrm>
          <a:off x="0" y="0"/>
          <a:ext cx="0" cy="0"/>
          <a:chOff x="0" y="0"/>
          <a:chExt cx="0" cy="0"/>
        </a:xfrm>
      </p:grpSpPr>
      <p:sp>
        <p:nvSpPr>
          <p:cNvPr id="40" name="Google Shape;40;p9"/>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1" name="Shape 41"/>
        <p:cNvGrpSpPr/>
        <p:nvPr/>
      </p:nvGrpSpPr>
      <p:grpSpPr>
        <a:xfrm>
          <a:off x="0" y="0"/>
          <a:ext cx="0" cy="0"/>
          <a:chOff x="0" y="0"/>
          <a:chExt cx="0" cy="0"/>
        </a:xfrm>
      </p:grpSpPr>
      <p:sp>
        <p:nvSpPr>
          <p:cNvPr id="42" name="Google Shape;42;p10"/>
          <p:cNvSpPr txBox="1"/>
          <p:nvPr>
            <p:ph type="title"/>
          </p:nvPr>
        </p:nvSpPr>
        <p:spPr>
          <a:xfrm>
            <a:off x="715500" y="243000"/>
            <a:ext cx="8424000" cy="680400"/>
          </a:xfrm>
          <a:prstGeom prst="rect">
            <a:avLst/>
          </a:prstGeom>
          <a:noFill/>
          <a:ln>
            <a:noFill/>
          </a:ln>
        </p:spPr>
        <p:txBody>
          <a:bodyPr anchorCtr="0" anchor="ctr" bIns="35100" lIns="68575" spcFirstLastPara="1" rIns="68575" wrap="square" tIns="35100">
            <a:noAutofit/>
          </a:bodyPr>
          <a:lstStyle>
            <a:lvl1pPr lvl="0" algn="l">
              <a:lnSpc>
                <a:spcPct val="90000"/>
              </a:lnSpc>
              <a:spcBef>
                <a:spcPts val="0"/>
              </a:spcBef>
              <a:spcAft>
                <a:spcPts val="0"/>
              </a:spcAft>
              <a:buClr>
                <a:srgbClr val="233445"/>
              </a:buClr>
              <a:buSzPts val="2400"/>
              <a:buFont typeface="Helvetica Neue Light"/>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10"/>
          <p:cNvSpPr txBox="1"/>
          <p:nvPr>
            <p:ph idx="1" type="body"/>
          </p:nvPr>
        </p:nvSpPr>
        <p:spPr>
          <a:xfrm>
            <a:off x="3885009" y="1134000"/>
            <a:ext cx="4629300" cy="3610500"/>
          </a:xfrm>
          <a:prstGeom prst="rect">
            <a:avLst/>
          </a:prstGeom>
          <a:noFill/>
          <a:ln>
            <a:noFill/>
          </a:ln>
        </p:spPr>
        <p:txBody>
          <a:bodyPr anchorCtr="0" anchor="t" bIns="34275" lIns="67500" spcFirstLastPara="1" rIns="68575" wrap="square" tIns="35100">
            <a:noAutofit/>
          </a:bodyPr>
          <a:lstStyle>
            <a:lvl1pPr indent="-342900" lvl="0" marL="457200" algn="l">
              <a:lnSpc>
                <a:spcPct val="90000"/>
              </a:lnSpc>
              <a:spcBef>
                <a:spcPts val="800"/>
              </a:spcBef>
              <a:spcAft>
                <a:spcPts val="0"/>
              </a:spcAft>
              <a:buClr>
                <a:srgbClr val="3F3F3F"/>
              </a:buClr>
              <a:buSzPts val="1800"/>
              <a:buFont typeface="Helvetica Neue Light"/>
              <a:buChar char="•"/>
              <a:defRPr sz="1800"/>
            </a:lvl1pPr>
            <a:lvl2pPr indent="-336550" lvl="1" marL="914400" algn="l">
              <a:lnSpc>
                <a:spcPct val="90000"/>
              </a:lnSpc>
              <a:spcBef>
                <a:spcPts val="400"/>
              </a:spcBef>
              <a:spcAft>
                <a:spcPts val="0"/>
              </a:spcAft>
              <a:buClr>
                <a:srgbClr val="3F3F3F"/>
              </a:buClr>
              <a:buSzPts val="1700"/>
              <a:buFont typeface="Helvetica Neue Light"/>
              <a:buChar char="•"/>
              <a:defRPr sz="1700"/>
            </a:lvl2pPr>
            <a:lvl3pPr indent="-323850" lvl="2" marL="1371600" algn="l">
              <a:lnSpc>
                <a:spcPct val="90000"/>
              </a:lnSpc>
              <a:spcBef>
                <a:spcPts val="400"/>
              </a:spcBef>
              <a:spcAft>
                <a:spcPts val="0"/>
              </a:spcAft>
              <a:buClr>
                <a:srgbClr val="3F3F3F"/>
              </a:buClr>
              <a:buSzPts val="1500"/>
              <a:buFont typeface="Helvetica Neue Light"/>
              <a:buChar char="•"/>
              <a:defRPr sz="1500"/>
            </a:lvl3pPr>
            <a:lvl4pPr indent="-317500" lvl="3" marL="1828800" algn="l">
              <a:lnSpc>
                <a:spcPct val="90000"/>
              </a:lnSpc>
              <a:spcBef>
                <a:spcPts val="400"/>
              </a:spcBef>
              <a:spcAft>
                <a:spcPts val="0"/>
              </a:spcAft>
              <a:buClr>
                <a:srgbClr val="3F3F3F"/>
              </a:buClr>
              <a:buSzPts val="1400"/>
              <a:buFont typeface="Helvetica Neue Light"/>
              <a:buChar char="•"/>
              <a:defRPr sz="1400"/>
            </a:lvl4pPr>
            <a:lvl5pPr indent="-304800" lvl="4" marL="2286000" algn="l">
              <a:lnSpc>
                <a:spcPct val="90000"/>
              </a:lnSpc>
              <a:spcBef>
                <a:spcPts val="400"/>
              </a:spcBef>
              <a:spcAft>
                <a:spcPts val="0"/>
              </a:spcAft>
              <a:buClr>
                <a:srgbClr val="3F3F3F"/>
              </a:buClr>
              <a:buSzPts val="1200"/>
              <a:buFont typeface="Helvetica Neue Light"/>
              <a:buChar char="•"/>
              <a:defRPr sz="12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44" name="Google Shape;44;p10"/>
          <p:cNvSpPr txBox="1"/>
          <p:nvPr>
            <p:ph idx="2" type="body"/>
          </p:nvPr>
        </p:nvSpPr>
        <p:spPr>
          <a:xfrm>
            <a:off x="718540" y="1134000"/>
            <a:ext cx="2949000" cy="3610500"/>
          </a:xfrm>
          <a:prstGeom prst="rect">
            <a:avLst/>
          </a:prstGeom>
          <a:noFill/>
          <a:ln>
            <a:noFill/>
          </a:ln>
        </p:spPr>
        <p:txBody>
          <a:bodyPr anchorCtr="0" anchor="t" bIns="34275" lIns="67500" spcFirstLastPara="1" rIns="68575" wrap="square" tIns="35100">
            <a:noAutofit/>
          </a:bodyPr>
          <a:lstStyle>
            <a:lvl1pPr indent="-228600" lvl="0" marL="457200" algn="l">
              <a:lnSpc>
                <a:spcPct val="90000"/>
              </a:lnSpc>
              <a:spcBef>
                <a:spcPts val="800"/>
              </a:spcBef>
              <a:spcAft>
                <a:spcPts val="0"/>
              </a:spcAft>
              <a:buClr>
                <a:srgbClr val="3F3F3F"/>
              </a:buClr>
              <a:buSzPts val="1200"/>
              <a:buFont typeface="Helvetica Neue Light"/>
              <a:buNone/>
              <a:defRPr sz="1200"/>
            </a:lvl1pPr>
            <a:lvl2pPr indent="-228600" lvl="1" marL="914400" algn="l">
              <a:lnSpc>
                <a:spcPct val="90000"/>
              </a:lnSpc>
              <a:spcBef>
                <a:spcPts val="400"/>
              </a:spcBef>
              <a:spcAft>
                <a:spcPts val="0"/>
              </a:spcAft>
              <a:buClr>
                <a:srgbClr val="3F3F3F"/>
              </a:buClr>
              <a:buSzPts val="1100"/>
              <a:buFont typeface="Helvetica Neue Light"/>
              <a:buNone/>
              <a:defRPr sz="1100"/>
            </a:lvl2pPr>
            <a:lvl3pPr indent="-228600" lvl="2" marL="1371600" algn="l">
              <a:lnSpc>
                <a:spcPct val="90000"/>
              </a:lnSpc>
              <a:spcBef>
                <a:spcPts val="400"/>
              </a:spcBef>
              <a:spcAft>
                <a:spcPts val="0"/>
              </a:spcAft>
              <a:buClr>
                <a:srgbClr val="3F3F3F"/>
              </a:buClr>
              <a:buSzPts val="900"/>
              <a:buFont typeface="Helvetica Neue Light"/>
              <a:buNone/>
              <a:defRPr sz="900"/>
            </a:lvl3pPr>
            <a:lvl4pPr indent="-228600" lvl="3" marL="1828800" algn="l">
              <a:lnSpc>
                <a:spcPct val="90000"/>
              </a:lnSpc>
              <a:spcBef>
                <a:spcPts val="400"/>
              </a:spcBef>
              <a:spcAft>
                <a:spcPts val="0"/>
              </a:spcAft>
              <a:buClr>
                <a:srgbClr val="3F3F3F"/>
              </a:buClr>
              <a:buSzPts val="800"/>
              <a:buFont typeface="Helvetica Neue Light"/>
              <a:buNone/>
              <a:defRPr sz="800"/>
            </a:lvl4pPr>
            <a:lvl5pPr indent="-228600" lvl="4" marL="2286000" algn="l">
              <a:lnSpc>
                <a:spcPct val="90000"/>
              </a:lnSpc>
              <a:spcBef>
                <a:spcPts val="400"/>
              </a:spcBef>
              <a:spcAft>
                <a:spcPts val="0"/>
              </a:spcAft>
              <a:buClr>
                <a:srgbClr val="3F3F3F"/>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45" name="Google Shape;45;p10"/>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621000" y="1208166"/>
            <a:ext cx="7884000" cy="3435600"/>
          </a:xfrm>
          <a:prstGeom prst="rect">
            <a:avLst/>
          </a:prstGeom>
          <a:noFill/>
          <a:ln>
            <a:noFill/>
          </a:ln>
        </p:spPr>
        <p:txBody>
          <a:bodyPr anchorCtr="0" anchor="t" bIns="34275" lIns="67500" spcFirstLastPara="1" rIns="68575" wrap="square" tIns="35100">
            <a:noAutofit/>
          </a:bodyPr>
          <a:lstStyle>
            <a:lvl1pPr indent="-342900" lvl="0" marL="457200" marR="0" rtl="0" algn="l">
              <a:lnSpc>
                <a:spcPct val="90000"/>
              </a:lnSpc>
              <a:spcBef>
                <a:spcPts val="800"/>
              </a:spcBef>
              <a:spcAft>
                <a:spcPts val="0"/>
              </a:spcAft>
              <a:buClr>
                <a:srgbClr val="3F3F3F"/>
              </a:buClr>
              <a:buSzPts val="1800"/>
              <a:buFont typeface="Helvetica Neue Light"/>
              <a:buChar char="•"/>
              <a:defRPr b="0" i="0" sz="1800" u="none" cap="none" strike="noStrike">
                <a:solidFill>
                  <a:srgbClr val="3F3F3F"/>
                </a:solidFill>
                <a:latin typeface="Helvetica Neue Light"/>
                <a:ea typeface="Helvetica Neue Light"/>
                <a:cs typeface="Helvetica Neue Light"/>
                <a:sym typeface="Helvetica Neue Light"/>
              </a:defRPr>
            </a:lvl1pPr>
            <a:lvl2pPr indent="-336550" lvl="1" marL="914400" marR="0" rtl="0" algn="l">
              <a:lnSpc>
                <a:spcPct val="90000"/>
              </a:lnSpc>
              <a:spcBef>
                <a:spcPts val="400"/>
              </a:spcBef>
              <a:spcAft>
                <a:spcPts val="0"/>
              </a:spcAft>
              <a:buClr>
                <a:srgbClr val="3F3F3F"/>
              </a:buClr>
              <a:buSzPts val="1700"/>
              <a:buFont typeface="Helvetica Neue Light"/>
              <a:buChar char="•"/>
              <a:defRPr b="0" i="0" sz="1700" u="none" cap="none" strike="noStrike">
                <a:solidFill>
                  <a:srgbClr val="3F3F3F"/>
                </a:solidFill>
                <a:latin typeface="Helvetica Neue Light"/>
                <a:ea typeface="Helvetica Neue Light"/>
                <a:cs typeface="Helvetica Neue Light"/>
                <a:sym typeface="Helvetica Neue Light"/>
              </a:defRPr>
            </a:lvl2pPr>
            <a:lvl3pPr indent="-323850" lvl="2" marL="1371600" marR="0" rtl="0" algn="l">
              <a:lnSpc>
                <a:spcPct val="90000"/>
              </a:lnSpc>
              <a:spcBef>
                <a:spcPts val="400"/>
              </a:spcBef>
              <a:spcAft>
                <a:spcPts val="0"/>
              </a:spcAft>
              <a:buClr>
                <a:srgbClr val="3F3F3F"/>
              </a:buClr>
              <a:buSzPts val="1500"/>
              <a:buFont typeface="Helvetica Neue Light"/>
              <a:buChar char="•"/>
              <a:defRPr b="0" i="0" sz="1500" u="none" cap="none" strike="noStrike">
                <a:solidFill>
                  <a:srgbClr val="3F3F3F"/>
                </a:solidFill>
                <a:latin typeface="Helvetica Neue Light"/>
                <a:ea typeface="Helvetica Neue Light"/>
                <a:cs typeface="Helvetica Neue Light"/>
                <a:sym typeface="Helvetica Neue Light"/>
              </a:defRPr>
            </a:lvl3pPr>
            <a:lvl4pPr indent="-317500" lvl="3" marL="1828800" marR="0" rtl="0" algn="l">
              <a:lnSpc>
                <a:spcPct val="90000"/>
              </a:lnSpc>
              <a:spcBef>
                <a:spcPts val="400"/>
              </a:spcBef>
              <a:spcAft>
                <a:spcPts val="0"/>
              </a:spcAft>
              <a:buClr>
                <a:srgbClr val="3F3F3F"/>
              </a:buClr>
              <a:buSzPts val="1400"/>
              <a:buFont typeface="Helvetica Neue Light"/>
              <a:buChar char="•"/>
              <a:defRPr b="0" i="0" sz="1400" u="none" cap="none" strike="noStrike">
                <a:solidFill>
                  <a:srgbClr val="3F3F3F"/>
                </a:solidFill>
                <a:latin typeface="Helvetica Neue Light"/>
                <a:ea typeface="Helvetica Neue Light"/>
                <a:cs typeface="Helvetica Neue Light"/>
                <a:sym typeface="Helvetica Neue Light"/>
              </a:defRPr>
            </a:lvl4pPr>
            <a:lvl5pPr indent="-304800" lvl="4" marL="2286000" marR="0" rtl="0" algn="l">
              <a:lnSpc>
                <a:spcPct val="90000"/>
              </a:lnSpc>
              <a:spcBef>
                <a:spcPts val="400"/>
              </a:spcBef>
              <a:spcAft>
                <a:spcPts val="0"/>
              </a:spcAft>
              <a:buClr>
                <a:srgbClr val="3F3F3F"/>
              </a:buClr>
              <a:buSzPts val="1200"/>
              <a:buFont typeface="Helvetica Neue Light"/>
              <a:buChar char="•"/>
              <a:defRPr b="0" i="0" sz="1200" u="none" cap="none" strike="noStrike">
                <a:solidFill>
                  <a:srgbClr val="3F3F3F"/>
                </a:solidFill>
                <a:latin typeface="Helvetica Neue Light"/>
                <a:ea typeface="Helvetica Neue Light"/>
                <a:cs typeface="Helvetica Neue Light"/>
                <a:sym typeface="Helvetica Neue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 name="Google Shape;7;p1"/>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730481" y="222375"/>
            <a:ext cx="6046800" cy="6810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2400"/>
              <a:buFont typeface="Helvetica Neue Light"/>
              <a:buNone/>
              <a:defRPr b="0" i="0" sz="2400" u="none" cap="none" strike="noStrike">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None/>
              <a:defRPr b="0" i="0" sz="1400" u="none" cap="none" strike="noStrike">
                <a:solidFill>
                  <a:srgbClr val="FFFFFF"/>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drive.google.com/file/d/1EbAbRUKowIi7ZL8fcktsEqj-gvcyq0a6/view?usp=sharin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drive.google.com/file/d/1fDglOyX4KhKBN5IxLJdBKlp_D2-6FTtX/view?usp=sharing" TargetMode="External"/><Relationship Id="rId4" Type="http://schemas.openxmlformats.org/officeDocument/2006/relationships/hyperlink" Target="https://drive.google.com/file/d/1fDglOyX4KhKBN5IxLJdBKlp_D2-6FTtX/view?usp=sharing" TargetMode="External"/><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s://drive.google.com/file/d/1v9Wr9AbMcC6ZNU8nLzTCAeEXMKZbDRa0/view?usp=sharing" TargetMode="External"/><Relationship Id="rId4" Type="http://schemas.openxmlformats.org/officeDocument/2006/relationships/image" Target="../media/image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earthquake.usgs.gov/earthquakes/feed/v1.0/summary/all_month.csv"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docs.splunk.com/Documentation/Splunk/8.0.5/SearchReference/nom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hyperlink" Target="https://docs.splunk.com/Documentation/Splunk/8.0.2/Admin/Transactiontypesconf"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hyperlink" Target="https://drive.google.com/file/d/1hsHPT0qEwrsVA8RdKQ17wUZlQmCqDPNM/view?usp=sharing" TargetMode="External"/><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5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70.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79.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77.png"/><Relationship Id="rId4" Type="http://schemas.openxmlformats.org/officeDocument/2006/relationships/image" Target="../media/image6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hyperlink" Target="https://drive.google.com/file/d/1K2GOXJhg6_tSX7LNqM3fhil1TgPOQnik/view?usp=sharing"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7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6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7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hyperlink" Target="https://docs.splunk.com/Documentation/Splunk/7.0.2/Knowledge/AboutSplunkregularexpression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hyperlink" Target="https://docs.splunk.com/Documentation/Splunk/7.0.2/SearchReference/Rex" TargetMode="Externa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hyperlink" Target="https://drive.google.com/file/d/1aBmg_CZuT0RO0C-RqJXJo4QzRp2QfTU3/view?usp=sharing" TargetMode="External"/><Relationship Id="rId4" Type="http://schemas.openxmlformats.org/officeDocument/2006/relationships/image" Target="../media/image5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6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6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6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7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7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7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8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7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8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8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8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8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5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1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8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84.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8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hyperlink" Target="https://docs.splunk.com/Documentation/Splunk/8.0.2/SearchReference/Chart#Stats_function_options"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hyperlink" Target="https://docs.splunk.com/Documentation/Splunk/8.0.2/SearchReference/Chart#Sparkline_options"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hyperlink" Target="https://docs.splunk.com/Documentation/Splunk/8.0.2/SearchReference/CommonEvalFunctions"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 Id="rId3" Type="http://schemas.openxmlformats.org/officeDocument/2006/relationships/hyperlink" Target="https://docs.splunk.com/Documentation/Splunk/latest/SearchTutorial/WelcometotheSearchTutorial" TargetMode="External"/><Relationship Id="rId4" Type="http://schemas.openxmlformats.org/officeDocument/2006/relationships/hyperlink" Target="https://www.splunk.com/pdfs/exploring-splunk.pdf"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google.com/file/d/1K2GOXJhg6_tSX7LNqM3fhil1TgPOQnik/view?usp=sharing" TargetMode="Externa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7"/>
          <p:cNvSpPr txBox="1"/>
          <p:nvPr>
            <p:ph type="title"/>
          </p:nvPr>
        </p:nvSpPr>
        <p:spPr>
          <a:xfrm>
            <a:off x="730474" y="222375"/>
            <a:ext cx="6627600" cy="68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233445"/>
              </a:buClr>
              <a:buSzPts val="2400"/>
              <a:buFont typeface="Helvetica Neue Light"/>
              <a:buNone/>
            </a:pPr>
            <a:r>
              <a:rPr b="1" lang="en" sz="3000">
                <a:latin typeface="Helvetica Neue"/>
                <a:ea typeface="Helvetica Neue"/>
                <a:cs typeface="Helvetica Neue"/>
                <a:sym typeface="Helvetica Neue"/>
              </a:rPr>
              <a:t>WELCOME (Splunk Fundamentals)</a:t>
            </a:r>
            <a:endParaRPr b="1" sz="3000">
              <a:latin typeface="Helvetica Neue"/>
              <a:ea typeface="Helvetica Neue"/>
              <a:cs typeface="Helvetica Neue"/>
              <a:sym typeface="Helvetica Neue"/>
            </a:endParaRPr>
          </a:p>
        </p:txBody>
      </p:sp>
      <p:sp>
        <p:nvSpPr>
          <p:cNvPr id="68" name="Google Shape;68;p17"/>
          <p:cNvSpPr txBox="1"/>
          <p:nvPr>
            <p:ph idx="1" type="body"/>
          </p:nvPr>
        </p:nvSpPr>
        <p:spPr>
          <a:xfrm>
            <a:off x="621000" y="1208166"/>
            <a:ext cx="7884000" cy="3435600"/>
          </a:xfrm>
          <a:prstGeom prst="rect">
            <a:avLst/>
          </a:prstGeom>
          <a:noFill/>
          <a:ln>
            <a:noFill/>
          </a:ln>
        </p:spPr>
        <p:txBody>
          <a:bodyPr anchorCtr="0" anchor="t" bIns="34275" lIns="67500" spcFirstLastPara="1" rIns="68575" wrap="square" tIns="35100">
            <a:noAutofit/>
          </a:bodyPr>
          <a:lstStyle/>
          <a:p>
            <a:pPr indent="0" lvl="0" marL="342900" rtl="0" algn="l">
              <a:lnSpc>
                <a:spcPct val="90000"/>
              </a:lnSpc>
              <a:spcBef>
                <a:spcPts val="0"/>
              </a:spcBef>
              <a:spcAft>
                <a:spcPts val="0"/>
              </a:spcAft>
              <a:buSzPts val="1800"/>
              <a:buNone/>
            </a:pPr>
            <a:r>
              <a:rPr lang="en" sz="2700">
                <a:solidFill>
                  <a:srgbClr val="F67D2B"/>
                </a:solidFill>
              </a:rPr>
              <a:t>Mark Your Attendance: </a:t>
            </a:r>
            <a:br>
              <a:rPr lang="en" sz="2400"/>
            </a:br>
            <a:endParaRPr sz="2400"/>
          </a:p>
          <a:p>
            <a:pPr indent="-317500" lvl="0" marL="342900" rtl="0" algn="l">
              <a:lnSpc>
                <a:spcPct val="90000"/>
              </a:lnSpc>
              <a:spcBef>
                <a:spcPts val="0"/>
              </a:spcBef>
              <a:spcAft>
                <a:spcPts val="0"/>
              </a:spcAft>
              <a:buSzPts val="2400"/>
              <a:buChar char="➢"/>
            </a:pPr>
            <a:r>
              <a:rPr lang="en" sz="2400"/>
              <a:t>Go to the Course Calendar Invite</a:t>
            </a:r>
            <a:br>
              <a:rPr lang="en" sz="2400"/>
            </a:br>
            <a:endParaRPr sz="2400"/>
          </a:p>
          <a:p>
            <a:pPr indent="-317500" lvl="0" marL="342900" rtl="0" algn="l">
              <a:lnSpc>
                <a:spcPct val="90000"/>
              </a:lnSpc>
              <a:spcBef>
                <a:spcPts val="0"/>
              </a:spcBef>
              <a:spcAft>
                <a:spcPts val="0"/>
              </a:spcAft>
              <a:buSzPts val="2400"/>
              <a:buChar char="➢"/>
            </a:pPr>
            <a:r>
              <a:rPr lang="en" sz="2400"/>
              <a:t>Click on the Course Event Link</a:t>
            </a:r>
            <a:br>
              <a:rPr lang="en" sz="2400"/>
            </a:br>
            <a:endParaRPr sz="2400"/>
          </a:p>
          <a:p>
            <a:pPr indent="-317500" lvl="0" marL="342900" rtl="0" algn="l">
              <a:lnSpc>
                <a:spcPct val="90000"/>
              </a:lnSpc>
              <a:spcBef>
                <a:spcPts val="0"/>
              </a:spcBef>
              <a:spcAft>
                <a:spcPts val="0"/>
              </a:spcAft>
              <a:buSzPts val="2400"/>
              <a:buChar char="➢"/>
            </a:pPr>
            <a:r>
              <a:rPr lang="en" sz="2400"/>
              <a:t>Press Check-In</a:t>
            </a:r>
            <a:endParaRPr sz="2400"/>
          </a:p>
          <a:p>
            <a:pPr indent="0" lvl="0" marL="342900" rtl="0" algn="l">
              <a:lnSpc>
                <a:spcPct val="90000"/>
              </a:lnSpc>
              <a:spcBef>
                <a:spcPts val="0"/>
              </a:spcBef>
              <a:spcAft>
                <a:spcPts val="0"/>
              </a:spcAft>
              <a:buSzPts val="1800"/>
              <a:buNone/>
            </a:pPr>
            <a:r>
              <a:t/>
            </a:r>
            <a:endParaRPr sz="2400"/>
          </a:p>
        </p:txBody>
      </p:sp>
      <p:sp>
        <p:nvSpPr>
          <p:cNvPr id="69" name="Google Shape;69;p17"/>
          <p:cNvSpPr txBox="1"/>
          <p:nvPr>
            <p:ph idx="12" type="sldNum"/>
          </p:nvPr>
        </p:nvSpPr>
        <p:spPr>
          <a:xfrm>
            <a:off x="8504999" y="4902993"/>
            <a:ext cx="625500" cy="2238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is Splunk?</a:t>
            </a:r>
            <a:endParaRPr/>
          </a:p>
        </p:txBody>
      </p:sp>
      <p:sp>
        <p:nvSpPr>
          <p:cNvPr id="125" name="Google Shape;125;p2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Operational Intelligence</a:t>
            </a:r>
            <a:endParaRPr/>
          </a:p>
          <a:p>
            <a:pPr indent="-342900" lvl="0" marL="457200" rtl="0" algn="l">
              <a:lnSpc>
                <a:spcPct val="115000"/>
              </a:lnSpc>
              <a:spcBef>
                <a:spcPts val="0"/>
              </a:spcBef>
              <a:spcAft>
                <a:spcPts val="0"/>
              </a:spcAft>
              <a:buSzPts val="1800"/>
              <a:buChar char="●"/>
            </a:pPr>
            <a:r>
              <a:rPr lang="en"/>
              <a:t>Data visualization</a:t>
            </a:r>
            <a:endParaRPr/>
          </a:p>
          <a:p>
            <a:pPr indent="-342900" lvl="0" marL="457200" rtl="0" algn="l">
              <a:lnSpc>
                <a:spcPct val="115000"/>
              </a:lnSpc>
              <a:spcBef>
                <a:spcPts val="0"/>
              </a:spcBef>
              <a:spcAft>
                <a:spcPts val="0"/>
              </a:spcAft>
              <a:buSzPts val="1800"/>
              <a:buChar char="●"/>
            </a:pPr>
            <a:r>
              <a:rPr lang="en"/>
              <a:t>Alerting</a:t>
            </a:r>
            <a:endParaRPr/>
          </a:p>
          <a:p>
            <a:pPr indent="-342900" lvl="0" marL="457200" rtl="0" algn="l">
              <a:lnSpc>
                <a:spcPct val="115000"/>
              </a:lnSpc>
              <a:spcBef>
                <a:spcPts val="0"/>
              </a:spcBef>
              <a:spcAft>
                <a:spcPts val="0"/>
              </a:spcAft>
              <a:buSzPts val="1800"/>
              <a:buChar char="●"/>
            </a:pPr>
            <a:r>
              <a:rPr lang="en"/>
              <a:t>Reporting</a:t>
            </a:r>
            <a:endParaRPr/>
          </a:p>
          <a:p>
            <a:pPr indent="-342900" lvl="0" marL="457200" rtl="0" algn="l">
              <a:lnSpc>
                <a:spcPct val="115000"/>
              </a:lnSpc>
              <a:spcBef>
                <a:spcPts val="0"/>
              </a:spcBef>
              <a:spcAft>
                <a:spcPts val="0"/>
              </a:spcAft>
              <a:buSzPts val="1800"/>
              <a:buChar char="●"/>
            </a:pPr>
            <a:r>
              <a:rPr lang="en"/>
              <a:t>Investigation</a:t>
            </a:r>
            <a:endParaRPr/>
          </a:p>
          <a:p>
            <a:pPr indent="-342900" lvl="0" marL="457200" rtl="0" algn="l">
              <a:lnSpc>
                <a:spcPct val="115000"/>
              </a:lnSpc>
              <a:spcBef>
                <a:spcPts val="0"/>
              </a:spcBef>
              <a:spcAft>
                <a:spcPts val="0"/>
              </a:spcAft>
              <a:buSzPts val="1800"/>
              <a:buChar char="●"/>
            </a:pPr>
            <a:r>
              <a:rPr lang="en"/>
              <a:t>Machine-data</a:t>
            </a:r>
            <a:endParaRPr/>
          </a:p>
        </p:txBody>
      </p:sp>
      <p:pic>
        <p:nvPicPr>
          <p:cNvPr id="126" name="Google Shape;126;p26"/>
          <p:cNvPicPr preferRelativeResize="0"/>
          <p:nvPr/>
        </p:nvPicPr>
        <p:blipFill>
          <a:blip r:embed="rId3">
            <a:alphaModFix/>
          </a:blip>
          <a:stretch>
            <a:fillRect/>
          </a:stretch>
        </p:blipFill>
        <p:spPr>
          <a:xfrm>
            <a:off x="3678563" y="1385388"/>
            <a:ext cx="5095875" cy="29051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6"/>
          <p:cNvSpPr txBox="1"/>
          <p:nvPr>
            <p:ph type="title"/>
          </p:nvPr>
        </p:nvSpPr>
        <p:spPr>
          <a:xfrm>
            <a:off x="730474" y="222375"/>
            <a:ext cx="66432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Input Lookup/Lookup</a:t>
            </a:r>
            <a:endParaRPr/>
          </a:p>
        </p:txBody>
      </p:sp>
      <p:sp>
        <p:nvSpPr>
          <p:cNvPr id="704" name="Google Shape;704;p116"/>
          <p:cNvSpPr txBox="1"/>
          <p:nvPr>
            <p:ph idx="4294967295" type="body"/>
          </p:nvPr>
        </p:nvSpPr>
        <p:spPr>
          <a:xfrm>
            <a:off x="621000" y="1208175"/>
            <a:ext cx="6894600" cy="32712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Lookups</a:t>
            </a:r>
            <a:endParaRPr b="1">
              <a:latin typeface="Helvetica Neue"/>
              <a:ea typeface="Helvetica Neue"/>
              <a:cs typeface="Helvetica Neue"/>
              <a:sym typeface="Helvetica Neue"/>
            </a:endParaRPr>
          </a:p>
          <a:p>
            <a:pPr indent="0" lvl="0" marL="0" rtl="0" algn="l">
              <a:spcBef>
                <a:spcPts val="800"/>
              </a:spcBef>
              <a:spcAft>
                <a:spcPts val="0"/>
              </a:spcAft>
              <a:buNone/>
            </a:pPr>
            <a:r>
              <a:t/>
            </a:r>
            <a:endParaRPr/>
          </a:p>
          <a:p>
            <a:pPr indent="0" lvl="0" marL="0" rtl="0" algn="l">
              <a:spcBef>
                <a:spcPts val="800"/>
              </a:spcBef>
              <a:spcAft>
                <a:spcPts val="0"/>
              </a:spcAft>
              <a:buNone/>
            </a:pPr>
            <a:r>
              <a:rPr lang="en">
                <a:latin typeface="Courier New"/>
                <a:ea typeface="Courier New"/>
                <a:cs typeface="Courier New"/>
                <a:sym typeface="Courier New"/>
              </a:rPr>
              <a:t>| lookup &lt;lookup-table-name&gt; &lt;lookup-field1&gt;</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AS &lt;event-field1&gt;</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 lookup regioncodes.csv “Region Code” AS</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regcode</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710" name="Google Shape;710;p11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04: </a:t>
            </a:r>
            <a:r>
              <a:rPr b="1" lang="en" sz="2700">
                <a:solidFill>
                  <a:schemeClr val="dk1"/>
                </a:solidFill>
                <a:latin typeface="Helvetica Neue"/>
                <a:ea typeface="Helvetica Neue"/>
                <a:cs typeface="Helvetica Neue"/>
                <a:sym typeface="Helvetica Neue"/>
              </a:rPr>
              <a:t>Lookup</a:t>
            </a:r>
            <a:endParaRPr b="1" sz="2700">
              <a:latin typeface="Helvetica Neue"/>
              <a:ea typeface="Helvetica Neue"/>
              <a:cs typeface="Helvetica Neue"/>
              <a:sym typeface="Helvetica Neue"/>
            </a:endParaRPr>
          </a:p>
        </p:txBody>
      </p:sp>
      <p:pic>
        <p:nvPicPr>
          <p:cNvPr id="711" name="Google Shape;711;p11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8"/>
          <p:cNvSpPr txBox="1"/>
          <p:nvPr>
            <p:ph type="title"/>
          </p:nvPr>
        </p:nvSpPr>
        <p:spPr>
          <a:xfrm>
            <a:off x="730474" y="222375"/>
            <a:ext cx="67536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Input Lookup/Lookup</a:t>
            </a:r>
            <a:endParaRPr/>
          </a:p>
        </p:txBody>
      </p:sp>
      <p:sp>
        <p:nvSpPr>
          <p:cNvPr id="717" name="Google Shape;717;p118"/>
          <p:cNvSpPr txBox="1"/>
          <p:nvPr>
            <p:ph idx="4294967295" type="body"/>
          </p:nvPr>
        </p:nvSpPr>
        <p:spPr>
          <a:xfrm>
            <a:off x="621000" y="1208175"/>
            <a:ext cx="8120700" cy="32712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Lookups</a:t>
            </a:r>
            <a:endParaRPr b="1">
              <a:latin typeface="Helvetica Neue"/>
              <a:ea typeface="Helvetica Neue"/>
              <a:cs typeface="Helvetica Neue"/>
              <a:sym typeface="Helvetica Neue"/>
            </a:endParaRPr>
          </a:p>
          <a:p>
            <a:pPr indent="0" lvl="0" marL="0" rtl="0" algn="l">
              <a:spcBef>
                <a:spcPts val="800"/>
              </a:spcBef>
              <a:spcAft>
                <a:spcPts val="0"/>
              </a:spcAft>
              <a:buNone/>
            </a:pPr>
            <a:r>
              <a:t/>
            </a:r>
            <a:endParaRPr/>
          </a:p>
          <a:p>
            <a:pPr indent="0" lvl="0" marL="0" rtl="0" algn="l">
              <a:spcBef>
                <a:spcPts val="800"/>
              </a:spcBef>
              <a:spcAft>
                <a:spcPts val="0"/>
              </a:spcAft>
              <a:buNone/>
            </a:pPr>
            <a:r>
              <a:rPr lang="en" u="sng">
                <a:solidFill>
                  <a:schemeClr val="hlink"/>
                </a:solidFill>
                <a:hlinkClick r:id="rId3"/>
              </a:rPr>
              <a:t>test.csv</a:t>
            </a:r>
            <a:endParaRPr/>
          </a:p>
          <a:p>
            <a:pPr indent="0" lvl="0" marL="0" rtl="0" algn="l">
              <a:spcBef>
                <a:spcPts val="800"/>
              </a:spcBef>
              <a:spcAft>
                <a:spcPts val="0"/>
              </a:spcAft>
              <a:buNone/>
            </a:pPr>
            <a:r>
              <a:rPr lang="en"/>
              <a:t>Now let's make a simple table with the table command and we'll do a log level which will show us the original values and colname2 which should show us the new values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latin typeface="Courier New"/>
                <a:ea typeface="Courier New"/>
                <a:cs typeface="Courier New"/>
                <a:sym typeface="Courier New"/>
              </a:rPr>
              <a:t>index="_internal" log_level=* | lookup test.csv log_level OUTPUT colname2 | table log_level colname2</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id="723" name="Google Shape;723;p119"/>
          <p:cNvPicPr preferRelativeResize="0"/>
          <p:nvPr/>
        </p:nvPicPr>
        <p:blipFill>
          <a:blip r:embed="rId3">
            <a:alphaModFix/>
          </a:blip>
          <a:stretch>
            <a:fillRect/>
          </a:stretch>
        </p:blipFill>
        <p:spPr>
          <a:xfrm>
            <a:off x="449224" y="1051091"/>
            <a:ext cx="8245549" cy="37323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729" name="Google Shape;729;p120"/>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04</a:t>
            </a:r>
            <a:endParaRPr b="1" sz="2700">
              <a:latin typeface="Helvetica Neue"/>
              <a:ea typeface="Helvetica Neue"/>
              <a:cs typeface="Helvetica Neue"/>
              <a:sym typeface="Helvetica Neue"/>
            </a:endParaRPr>
          </a:p>
        </p:txBody>
      </p:sp>
      <p:pic>
        <p:nvPicPr>
          <p:cNvPr id="730" name="Google Shape;730;p120"/>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Dedup/Fillnull</a:t>
            </a:r>
            <a:endParaRPr/>
          </a:p>
        </p:txBody>
      </p:sp>
      <p:sp>
        <p:nvSpPr>
          <p:cNvPr id="736" name="Google Shape;736;p121"/>
          <p:cNvSpPr txBox="1"/>
          <p:nvPr>
            <p:ph idx="1" type="body"/>
          </p:nvPr>
        </p:nvSpPr>
        <p:spPr>
          <a:xfrm>
            <a:off x="291325" y="1077575"/>
            <a:ext cx="85188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Dedup</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solidFill>
                  <a:srgbClr val="000000"/>
                </a:solidFill>
              </a:rPr>
              <a:t>Removing redundant data is the point of the dedup filtering command. This command removes subsequent results that match specified criteria.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That is, this command keeps only the first count results for each combination of values of the specified fields. If count is not specified, it defaults to 1 and returns the first result found (which is usually the most recent)</a:t>
            </a:r>
            <a:endParaRPr>
              <a:solidFill>
                <a:srgbClr val="00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Dedup/Fillnull</a:t>
            </a:r>
            <a:endParaRPr/>
          </a:p>
        </p:txBody>
      </p:sp>
      <p:sp>
        <p:nvSpPr>
          <p:cNvPr id="742" name="Google Shape;742;p122"/>
          <p:cNvSpPr txBox="1"/>
          <p:nvPr>
            <p:ph idx="1" type="body"/>
          </p:nvPr>
        </p:nvSpPr>
        <p:spPr>
          <a:xfrm>
            <a:off x="291325" y="1077575"/>
            <a:ext cx="8518800" cy="3435600"/>
          </a:xfrm>
          <a:prstGeom prst="rect">
            <a:avLst/>
          </a:prstGeom>
        </p:spPr>
        <p:txBody>
          <a:bodyPr anchorCtr="0" anchor="t" bIns="34275" lIns="67500" spcFirstLastPara="1" rIns="68575" wrap="square" tIns="35100">
            <a:noAutofit/>
          </a:bodyPr>
          <a:lstStyle/>
          <a:p>
            <a:pPr indent="457200" lvl="0" marL="182880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Dedup Command Examples</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a:solidFill>
                <a:srgbClr val="000000"/>
              </a:solidFill>
            </a:endParaRPr>
          </a:p>
        </p:txBody>
      </p:sp>
      <p:pic>
        <p:nvPicPr>
          <p:cNvPr id="743" name="Google Shape;743;p122"/>
          <p:cNvPicPr preferRelativeResize="0"/>
          <p:nvPr/>
        </p:nvPicPr>
        <p:blipFill>
          <a:blip r:embed="rId3">
            <a:alphaModFix/>
          </a:blip>
          <a:stretch>
            <a:fillRect/>
          </a:stretch>
        </p:blipFill>
        <p:spPr>
          <a:xfrm>
            <a:off x="2126025" y="1593675"/>
            <a:ext cx="4711524" cy="31698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SPL: Wildcards and Syntax</a:t>
            </a:r>
            <a:endParaRPr/>
          </a:p>
        </p:txBody>
      </p:sp>
      <p:sp>
        <p:nvSpPr>
          <p:cNvPr id="749" name="Google Shape;749;p123"/>
          <p:cNvSpPr txBox="1"/>
          <p:nvPr>
            <p:ph idx="1" type="body"/>
          </p:nvPr>
        </p:nvSpPr>
        <p:spPr>
          <a:xfrm>
            <a:off x="291325" y="1077575"/>
            <a:ext cx="85188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rPr>
              <a:t>Though the index is based on words, it is possible to use wildcards when necessary, albeit a little carefully. Take a look at some interesting facts about wildcards:</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Only trailing wildcards are efficient: </a:t>
            </a:r>
            <a:endParaRPr b="1">
              <a:solidFill>
                <a:srgbClr val="000000"/>
              </a:solidFill>
              <a:latin typeface="Helvetica Neue"/>
              <a:ea typeface="Helvetica Neue"/>
              <a:cs typeface="Helvetica Neue"/>
              <a:sym typeface="Helvetica Neue"/>
            </a:endParaRPr>
          </a:p>
          <a:p>
            <a:pPr indent="-342900" lvl="0" marL="457200" rtl="0" algn="l">
              <a:lnSpc>
                <a:spcPct val="115000"/>
              </a:lnSpc>
              <a:spcBef>
                <a:spcPts val="800"/>
              </a:spcBef>
              <a:spcAft>
                <a:spcPts val="0"/>
              </a:spcAft>
              <a:buClr>
                <a:srgbClr val="000000"/>
              </a:buClr>
              <a:buSzPts val="1800"/>
              <a:buChar char="•"/>
            </a:pPr>
            <a:r>
              <a:rPr lang="en">
                <a:solidFill>
                  <a:srgbClr val="000000"/>
                </a:solidFill>
              </a:rPr>
              <a:t>Stated simply, bob* will find events containing Bobby efficiently, but *by or *ob* will not. The latter cases will scan all events in the time frame specified.</a:t>
            </a:r>
            <a:endParaRPr>
              <a:solidFill>
                <a:srgbClr val="000000"/>
              </a:solidFill>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Wildcards are tested last: </a:t>
            </a:r>
            <a:endParaRPr b="1">
              <a:solidFill>
                <a:srgbClr val="000000"/>
              </a:solidFill>
              <a:latin typeface="Helvetica Neue"/>
              <a:ea typeface="Helvetica Neue"/>
              <a:cs typeface="Helvetica Neue"/>
              <a:sym typeface="Helvetica Neue"/>
            </a:endParaRPr>
          </a:p>
          <a:p>
            <a:pPr indent="-342900" lvl="0" marL="457200" rtl="0" algn="l">
              <a:lnSpc>
                <a:spcPct val="115000"/>
              </a:lnSpc>
              <a:spcBef>
                <a:spcPts val="800"/>
              </a:spcBef>
              <a:spcAft>
                <a:spcPts val="0"/>
              </a:spcAft>
              <a:buClr>
                <a:srgbClr val="000000"/>
              </a:buClr>
              <a:buSzPts val="1800"/>
              <a:buChar char="•"/>
            </a:pPr>
            <a:r>
              <a:rPr lang="en">
                <a:solidFill>
                  <a:srgbClr val="000000"/>
                </a:solidFill>
              </a:rPr>
              <a:t>Wildcards are tested after all other terms. Given the search authclass *ob* hello world, all other terms besides *ob* will be searched first. The more you can limit the results using full words and fields, the better your search will perform </a:t>
            </a:r>
            <a:endParaRPr>
              <a:solidFill>
                <a:srgbClr val="0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755" name="Google Shape;755;p12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Review fields and use the fields command</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Char char="•"/>
            </a:pPr>
            <a:r>
              <a:rPr lang="en"/>
              <a:t>Joins </a:t>
            </a:r>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About Fields</a:t>
            </a:r>
            <a:endParaRPr/>
          </a:p>
        </p:txBody>
      </p:sp>
      <p:sp>
        <p:nvSpPr>
          <p:cNvPr id="761" name="Google Shape;761;p125"/>
          <p:cNvSpPr txBox="1"/>
          <p:nvPr>
            <p:ph idx="1" type="body"/>
          </p:nvPr>
        </p:nvSpPr>
        <p:spPr>
          <a:xfrm>
            <a:off x="621000" y="1208175"/>
            <a:ext cx="7884000" cy="34932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rPr>
              <a:t>Fields often appear in events as key=value pairs such as user_name=Fred. But in many events, field values appear in fixed, delimited positions without identifying keys. For example, you might have events where the user_name value always appears by itself after the timestamp and the user_id value.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Fields appear in event data as searchable name-value pairings such as </a:t>
            </a:r>
            <a:r>
              <a:rPr lang="en">
                <a:solidFill>
                  <a:srgbClr val="000000"/>
                </a:solidFill>
                <a:latin typeface="Courier New"/>
                <a:ea typeface="Courier New"/>
                <a:cs typeface="Courier New"/>
                <a:sym typeface="Courier New"/>
              </a:rPr>
              <a:t>user_name=fred </a:t>
            </a:r>
            <a:r>
              <a:rPr lang="en">
                <a:solidFill>
                  <a:srgbClr val="000000"/>
                </a:solidFill>
              </a:rPr>
              <a:t>or </a:t>
            </a:r>
            <a:r>
              <a:rPr lang="en">
                <a:solidFill>
                  <a:srgbClr val="000000"/>
                </a:solidFill>
                <a:latin typeface="Courier New"/>
                <a:ea typeface="Courier New"/>
                <a:cs typeface="Courier New"/>
                <a:sym typeface="Courier New"/>
              </a:rPr>
              <a:t>ip_address=192.168.1.1.</a:t>
            </a:r>
            <a:r>
              <a:rPr lang="en">
                <a:solidFill>
                  <a:srgbClr val="000000"/>
                </a:solidFill>
              </a:rPr>
              <a:t> Fields are the building blocks of Splunk searches, reports, and data models. When you run a search on your event data, Splunk software looks for fields in that data.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Look at the following example search. </a:t>
            </a:r>
            <a:endParaRPr>
              <a:solidFill>
                <a:srgbClr val="000000"/>
              </a:solidFill>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status=404</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About Splunk</a:t>
            </a:r>
            <a:endParaRPr/>
          </a:p>
        </p:txBody>
      </p:sp>
      <p:sp>
        <p:nvSpPr>
          <p:cNvPr id="132" name="Google Shape;132;p2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sz="2000">
                <a:latin typeface="Helvetica Neue"/>
                <a:ea typeface="Helvetica Neue"/>
                <a:cs typeface="Helvetica Neue"/>
                <a:sym typeface="Helvetica Neue"/>
              </a:rPr>
              <a:t>History :</a:t>
            </a:r>
            <a:endParaRPr b="1" sz="2000">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t>The story of Splunk began in 2002, when co founders Erik Swan and Rob Das started looking around for their next challenge. Erik and Rob had done a couple of startups together and were looking for an idea for a new venture, so they started talking to companies about their problems.</a:t>
            </a:r>
            <a:endParaRPr/>
          </a:p>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Q to Industry</a:t>
            </a:r>
            <a:r>
              <a:rPr b="1" lang="en">
                <a:latin typeface="Helvetica Neue"/>
                <a:ea typeface="Helvetica Neue"/>
                <a:cs typeface="Helvetica Neue"/>
                <a:sym typeface="Helvetica Neue"/>
              </a:rPr>
              <a:t> :</a:t>
            </a:r>
            <a:r>
              <a:rPr lang="en"/>
              <a:t> How do they solve problems infrastructure issues?” </a:t>
            </a:r>
            <a:endParaRPr/>
          </a:p>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Ans :</a:t>
            </a:r>
            <a:r>
              <a:rPr b="1" lang="en">
                <a:latin typeface="Helvetica Neue"/>
                <a:ea typeface="Helvetica Neue"/>
                <a:cs typeface="Helvetica Neue"/>
                <a:sym typeface="Helvetica Neue"/>
              </a:rPr>
              <a:t> </a:t>
            </a:r>
            <a:r>
              <a:rPr lang="en"/>
              <a:t>Traditional troubleshoot techniques,poring over log files, sometimes writing scripts, etc as data was too widespread.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About Fields Extraction</a:t>
            </a:r>
            <a:endParaRPr/>
          </a:p>
        </p:txBody>
      </p:sp>
      <p:sp>
        <p:nvSpPr>
          <p:cNvPr id="767" name="Google Shape;767;p12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rPr>
              <a:t>As Splunk software processes events, it extracts fields from them. This process is called </a:t>
            </a:r>
            <a:r>
              <a:rPr b="1" lang="en">
                <a:solidFill>
                  <a:srgbClr val="000000"/>
                </a:solidFill>
                <a:latin typeface="Helvetica Neue"/>
                <a:ea typeface="Helvetica Neue"/>
                <a:cs typeface="Helvetica Neue"/>
                <a:sym typeface="Helvetica Neue"/>
              </a:rPr>
              <a:t>field extraction</a:t>
            </a:r>
            <a:r>
              <a:rPr lang="en">
                <a:solidFill>
                  <a:srgbClr val="000000"/>
                </a:solidFill>
              </a:rPr>
              <a:t>.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Automatically-extracted fields:</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Splunk software automatically extracts host, source, and sourcetype values, timestamps, and several other default fields when it indexes incoming events.</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It also extracts fields that appear in your event data as key=value pairs. This process of recognizing and extracting k/v pairs is called </a:t>
            </a:r>
            <a:r>
              <a:rPr b="1" lang="en">
                <a:solidFill>
                  <a:srgbClr val="000000"/>
                </a:solidFill>
                <a:latin typeface="Helvetica Neue"/>
                <a:ea typeface="Helvetica Neue"/>
                <a:cs typeface="Helvetica Neue"/>
                <a:sym typeface="Helvetica Neue"/>
              </a:rPr>
              <a:t>field discovery.</a:t>
            </a:r>
            <a:r>
              <a:rPr lang="en">
                <a:solidFill>
                  <a:srgbClr val="000000"/>
                </a:solidFill>
              </a:rPr>
              <a:t> You can disable field discovery to improve search performance. </a:t>
            </a:r>
            <a:endParaRPr>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Field Command</a:t>
            </a:r>
            <a:endParaRPr/>
          </a:p>
        </p:txBody>
      </p:sp>
      <p:sp>
        <p:nvSpPr>
          <p:cNvPr id="773" name="Google Shape;773;p12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The fields command removes fields from search results</a:t>
            </a:r>
            <a:endParaRPr>
              <a:solidFill>
                <a:srgbClr val="000000"/>
              </a:solidFill>
            </a:endParaRPr>
          </a:p>
          <a:p>
            <a:pPr indent="0" lvl="0" marL="0" rtl="0" algn="l">
              <a:lnSpc>
                <a:spcPct val="115000"/>
              </a:lnSpc>
              <a:spcBef>
                <a:spcPts val="800"/>
              </a:spcBef>
              <a:spcAft>
                <a:spcPts val="0"/>
              </a:spcAft>
              <a:buNone/>
            </a:pPr>
            <a:r>
              <a:t/>
            </a:r>
            <a:endParaRPr>
              <a:solidFill>
                <a:srgbClr val="000000"/>
              </a:solidFill>
            </a:endParaRPr>
          </a:p>
        </p:txBody>
      </p:sp>
      <p:pic>
        <p:nvPicPr>
          <p:cNvPr id="774" name="Google Shape;774;p127"/>
          <p:cNvPicPr preferRelativeResize="0"/>
          <p:nvPr/>
        </p:nvPicPr>
        <p:blipFill>
          <a:blip r:embed="rId3">
            <a:alphaModFix/>
          </a:blip>
          <a:stretch>
            <a:fillRect/>
          </a:stretch>
        </p:blipFill>
        <p:spPr>
          <a:xfrm>
            <a:off x="1638450" y="1733563"/>
            <a:ext cx="5505450" cy="29622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Field Command</a:t>
            </a:r>
            <a:endParaRPr/>
          </a:p>
        </p:txBody>
      </p:sp>
      <p:sp>
        <p:nvSpPr>
          <p:cNvPr id="780" name="Google Shape;780;p12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a:solidFill>
                <a:srgbClr val="000000"/>
              </a:solidFill>
            </a:endParaRPr>
          </a:p>
        </p:txBody>
      </p:sp>
      <p:pic>
        <p:nvPicPr>
          <p:cNvPr id="781" name="Google Shape;781;p128"/>
          <p:cNvPicPr preferRelativeResize="0"/>
          <p:nvPr/>
        </p:nvPicPr>
        <p:blipFill>
          <a:blip r:embed="rId3">
            <a:alphaModFix/>
          </a:blip>
          <a:stretch>
            <a:fillRect/>
          </a:stretch>
        </p:blipFill>
        <p:spPr>
          <a:xfrm>
            <a:off x="1897863" y="1586575"/>
            <a:ext cx="5953125" cy="29146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Supplementing wildcards in fields</a:t>
            </a:r>
            <a:endParaRPr/>
          </a:p>
        </p:txBody>
      </p:sp>
      <p:sp>
        <p:nvSpPr>
          <p:cNvPr id="787" name="Google Shape;787;p12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What if you only wanted the second event but all you know is that the event contains world somewhere in the field message? The query message="*world*" would work but it is very inefficient, because Splunk must scan every event looking for *world, and then determine whether world is present in the field message.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You can take advantage of the behavior mentioned earlier—wildcards are tested last. Rewriting the query as world message="*world*" </a:t>
            </a:r>
            <a:endParaRPr>
              <a:solidFill>
                <a:srgbClr val="00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Different ways to search against time</a:t>
            </a:r>
            <a:endParaRPr/>
          </a:p>
        </p:txBody>
      </p:sp>
      <p:sp>
        <p:nvSpPr>
          <p:cNvPr id="793" name="Google Shape;793;p130"/>
          <p:cNvSpPr txBox="1"/>
          <p:nvPr>
            <p:ph idx="1" type="body"/>
          </p:nvPr>
        </p:nvSpPr>
        <p:spPr>
          <a:xfrm>
            <a:off x="60275" y="1208175"/>
            <a:ext cx="87399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The Date &amp; Time Range picker provides a neat set of options for dealing with search times.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This picker widget is organized by:</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Presets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Relative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Real-time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Data Range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Date &amp; Time Range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Advanced</a:t>
            </a:r>
            <a:endParaRPr>
              <a:solidFill>
                <a:srgbClr val="000000"/>
              </a:solidFill>
            </a:endParaRPr>
          </a:p>
        </p:txBody>
      </p:sp>
      <p:pic>
        <p:nvPicPr>
          <p:cNvPr id="794" name="Google Shape;794;p130"/>
          <p:cNvPicPr preferRelativeResize="0"/>
          <p:nvPr/>
        </p:nvPicPr>
        <p:blipFill>
          <a:blip r:embed="rId3">
            <a:alphaModFix/>
          </a:blip>
          <a:stretch>
            <a:fillRect/>
          </a:stretch>
        </p:blipFill>
        <p:spPr>
          <a:xfrm>
            <a:off x="3988250" y="1832675"/>
            <a:ext cx="4984851" cy="26980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SPL</a:t>
            </a:r>
            <a:endParaRPr/>
          </a:p>
        </p:txBody>
      </p:sp>
      <p:sp>
        <p:nvSpPr>
          <p:cNvPr id="800" name="Google Shape;800;p13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For example, you ran the following search to determine how many simulation games were purchased: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sourcetype=access_* status=200 action=purchase categoryId=simulation</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To find this number for the days of the previous week, you need to run it against the data for each day of that week. To see which products are more popular than the other, run the search for each of the eight categoryId values and compare the results. </a:t>
            </a:r>
            <a:endParaRPr>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Use fields to Search</a:t>
            </a:r>
            <a:endParaRPr/>
          </a:p>
        </p:txBody>
      </p:sp>
      <p:sp>
        <p:nvSpPr>
          <p:cNvPr id="806" name="Google Shape;806;p13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What are fields?</a:t>
            </a:r>
            <a:r>
              <a:rPr lang="en">
                <a:solidFill>
                  <a:srgbClr val="000000"/>
                </a:solidFill>
              </a:rPr>
              <a:t>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Fields exist in machine data in many forms. Often, a field is a value with a fixed, delimited position on a line, or a name and value pair, where there is a single value to each field name. A field can be multivalued, that is, a field in a single event can have multiple values in a field.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Some examples of fields are client ip for IP addresses accessing your Web server, _time for the timestamp of an event, and host for domain name of a server. </a:t>
            </a:r>
            <a:endParaRPr>
              <a:solidFill>
                <a:srgbClr val="00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Use Fields to Search</a:t>
            </a:r>
            <a:endParaRPr/>
          </a:p>
        </p:txBody>
      </p:sp>
      <p:sp>
        <p:nvSpPr>
          <p:cNvPr id="812" name="Google Shape;812;p133"/>
          <p:cNvSpPr txBox="1"/>
          <p:nvPr>
            <p:ph idx="1" type="body"/>
          </p:nvPr>
        </p:nvSpPr>
        <p:spPr>
          <a:xfrm>
            <a:off x="465150" y="1208175"/>
            <a:ext cx="82137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One of the more common examples of multi value fields is email address fields. While the From field will contain only a single email address, the To and Cc fields have one or more email addresses associated with them.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Fields are searchable name and value pairings that distinguish one event from another. Not all events have the same fields and field values. Use fields to write more tailored searches to retrieve the specific events that you want.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When you search for fields, you use the syntax field_name=field_value.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Field names are case sensitive, but field values are not.</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You can use wildcards in field values.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Quotation marks are required when the field values include spaces.</a:t>
            </a:r>
            <a:endParaRPr>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818" name="Google Shape;818;p134"/>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a:t>
            </a:r>
            <a:r>
              <a:rPr b="1" lang="en" sz="2700">
                <a:latin typeface="Helvetica Neue"/>
                <a:ea typeface="Helvetica Neue"/>
                <a:cs typeface="Helvetica Neue"/>
                <a:sym typeface="Helvetica Neue"/>
              </a:rPr>
              <a:t>B 05: Finding the Latest Events</a:t>
            </a:r>
            <a:endParaRPr b="1" sz="2700">
              <a:latin typeface="Helvetica Neue"/>
              <a:ea typeface="Helvetica Neue"/>
              <a:cs typeface="Helvetica Neue"/>
              <a:sym typeface="Helvetica Neue"/>
            </a:endParaRPr>
          </a:p>
        </p:txBody>
      </p:sp>
      <p:pic>
        <p:nvPicPr>
          <p:cNvPr id="819" name="Google Shape;819;p134"/>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Load DataSet</a:t>
            </a:r>
            <a:endParaRPr/>
          </a:p>
        </p:txBody>
      </p:sp>
      <p:sp>
        <p:nvSpPr>
          <p:cNvPr id="825" name="Google Shape;825;p135"/>
          <p:cNvSpPr txBox="1"/>
          <p:nvPr>
            <p:ph idx="4294967295" type="body"/>
          </p:nvPr>
        </p:nvSpPr>
        <p:spPr>
          <a:xfrm>
            <a:off x="621000" y="1208167"/>
            <a:ext cx="7884000" cy="518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lang="en"/>
              <a:t>Upload </a:t>
            </a:r>
            <a:r>
              <a:rPr lang="en" u="sng">
                <a:solidFill>
                  <a:schemeClr val="hlink"/>
                </a:solidFill>
                <a:latin typeface="Consolas"/>
                <a:ea typeface="Consolas"/>
                <a:cs typeface="Consolas"/>
                <a:sym typeface="Consolas"/>
                <a:hlinkClick r:id="rId3"/>
              </a:rPr>
              <a:t>sampledata</a:t>
            </a:r>
            <a:r>
              <a:rPr lang="en" u="sng">
                <a:solidFill>
                  <a:schemeClr val="hlink"/>
                </a:solidFill>
                <a:latin typeface="Consolas"/>
                <a:ea typeface="Consolas"/>
                <a:cs typeface="Consolas"/>
                <a:sym typeface="Consolas"/>
                <a:hlinkClick r:id="rId4"/>
              </a:rPr>
              <a:t>.zip</a:t>
            </a:r>
            <a:r>
              <a:rPr lang="en"/>
              <a:t> data in Splunk</a:t>
            </a:r>
            <a:endParaRPr/>
          </a:p>
        </p:txBody>
      </p:sp>
      <p:pic>
        <p:nvPicPr>
          <p:cNvPr id="826" name="Google Shape;826;p135"/>
          <p:cNvPicPr preferRelativeResize="0"/>
          <p:nvPr/>
        </p:nvPicPr>
        <p:blipFill>
          <a:blip r:embed="rId5">
            <a:alphaModFix/>
          </a:blip>
          <a:stretch>
            <a:fillRect/>
          </a:stretch>
        </p:blipFill>
        <p:spPr>
          <a:xfrm>
            <a:off x="677775" y="1879509"/>
            <a:ext cx="6900863" cy="21216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About Splunk</a:t>
            </a:r>
            <a:endParaRPr/>
          </a:p>
        </p:txBody>
      </p:sp>
      <p:sp>
        <p:nvSpPr>
          <p:cNvPr id="138" name="Google Shape;138;p2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Idea : </a:t>
            </a:r>
            <a:r>
              <a:rPr lang="en"/>
              <a:t>“Why couldn’t searching IT data be as easy and intuitive as a GoogleTM search?”</a:t>
            </a:r>
            <a:r>
              <a:rPr b="1" lang="en" sz="2000">
                <a:latin typeface="Helvetica Neue"/>
                <a:ea typeface="Helvetica Neue"/>
                <a:cs typeface="Helvetica Neue"/>
                <a:sym typeface="Helvetica Neue"/>
              </a:rPr>
              <a:t> </a:t>
            </a:r>
            <a:endParaRPr b="1" sz="2000">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Answer : </a:t>
            </a:r>
            <a:r>
              <a:rPr lang="en"/>
              <a:t>Splunk</a:t>
            </a:r>
            <a:r>
              <a:rPr b="1" lang="en" sz="2000">
                <a:latin typeface="Helvetica Neue"/>
                <a:ea typeface="Helvetica Neue"/>
                <a:cs typeface="Helvetica Neue"/>
                <a:sym typeface="Helvetica Neue"/>
              </a:rPr>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Search app’s Summary dashboard</a:t>
            </a:r>
            <a:endParaRPr/>
          </a:p>
        </p:txBody>
      </p:sp>
      <p:pic>
        <p:nvPicPr>
          <p:cNvPr id="832" name="Google Shape;832;p136"/>
          <p:cNvPicPr preferRelativeResize="0"/>
          <p:nvPr/>
        </p:nvPicPr>
        <p:blipFill>
          <a:blip r:embed="rId3">
            <a:alphaModFix/>
          </a:blip>
          <a:stretch>
            <a:fillRect/>
          </a:stretch>
        </p:blipFill>
        <p:spPr>
          <a:xfrm>
            <a:off x="2545650" y="929597"/>
            <a:ext cx="4052695" cy="39353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Finding the Latest Events</a:t>
            </a:r>
            <a:endParaRPr/>
          </a:p>
        </p:txBody>
      </p:sp>
      <p:sp>
        <p:nvSpPr>
          <p:cNvPr id="838" name="Google Shape;838;p13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Problem</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solidFill>
                  <a:srgbClr val="000000"/>
                </a:solidFill>
              </a:rPr>
              <a:t>You need to find the latest event for each unique field value. For example, when was the last time each user logged in?</a:t>
            </a:r>
            <a:endParaRPr>
              <a:solidFill>
                <a:srgbClr val="000000"/>
              </a:solidFill>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Solution</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solidFill>
                  <a:srgbClr val="000000"/>
                </a:solidFill>
              </a:rPr>
              <a:t>At first, you might be tempted to use the transaction or stats command. For example, this search returns, for each unique user, the first value seen for each field:</a:t>
            </a:r>
            <a:endParaRPr>
              <a:solidFill>
                <a:srgbClr val="000000"/>
              </a:solidFill>
            </a:endParaRPr>
          </a:p>
          <a:p>
            <a:pPr indent="0" lvl="0" marL="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844" name="Google Shape;844;p138"/>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05</a:t>
            </a:r>
            <a:endParaRPr b="1" sz="2700">
              <a:latin typeface="Helvetica Neue"/>
              <a:ea typeface="Helvetica Neue"/>
              <a:cs typeface="Helvetica Neue"/>
              <a:sym typeface="Helvetica Neue"/>
            </a:endParaRPr>
          </a:p>
        </p:txBody>
      </p:sp>
      <p:pic>
        <p:nvPicPr>
          <p:cNvPr id="845" name="Google Shape;845;p138"/>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851" name="Google Shape;851;p139"/>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06</a:t>
            </a:r>
            <a:r>
              <a:rPr b="1" lang="en" sz="2700">
                <a:latin typeface="Helvetica Neue"/>
                <a:ea typeface="Helvetica Neue"/>
                <a:cs typeface="Helvetica Neue"/>
                <a:sym typeface="Helvetica Neue"/>
              </a:rPr>
              <a:t>: Search without a subsearch</a:t>
            </a:r>
            <a:endParaRPr b="1" sz="2700">
              <a:latin typeface="Helvetica Neue"/>
              <a:ea typeface="Helvetica Neue"/>
              <a:cs typeface="Helvetica Neue"/>
              <a:sym typeface="Helvetica Neue"/>
            </a:endParaRPr>
          </a:p>
          <a:p>
            <a:pPr indent="0" lvl="0" marL="0" rtl="0" algn="l">
              <a:spcBef>
                <a:spcPts val="0"/>
              </a:spcBef>
              <a:spcAft>
                <a:spcPts val="0"/>
              </a:spcAft>
              <a:buNone/>
            </a:pPr>
            <a:r>
              <a:t/>
            </a:r>
            <a:endParaRPr b="1" sz="2700">
              <a:latin typeface="Helvetica Neue"/>
              <a:ea typeface="Helvetica Neue"/>
              <a:cs typeface="Helvetica Neue"/>
              <a:sym typeface="Helvetica Neue"/>
            </a:endParaRPr>
          </a:p>
        </p:txBody>
      </p:sp>
      <p:pic>
        <p:nvPicPr>
          <p:cNvPr id="852" name="Google Shape;852;p139"/>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Load DataSet</a:t>
            </a:r>
            <a:endParaRPr/>
          </a:p>
        </p:txBody>
      </p:sp>
      <p:sp>
        <p:nvSpPr>
          <p:cNvPr id="858" name="Google Shape;858;p140"/>
          <p:cNvSpPr txBox="1"/>
          <p:nvPr>
            <p:ph idx="4294967295" type="body"/>
          </p:nvPr>
        </p:nvSpPr>
        <p:spPr>
          <a:xfrm>
            <a:off x="621000" y="1208167"/>
            <a:ext cx="7884000" cy="518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lang="en"/>
              <a:t>Upload </a:t>
            </a:r>
            <a:r>
              <a:rPr lang="en" u="sng">
                <a:solidFill>
                  <a:schemeClr val="hlink"/>
                </a:solidFill>
                <a:latin typeface="Consolas"/>
                <a:ea typeface="Consolas"/>
                <a:cs typeface="Consolas"/>
                <a:sym typeface="Consolas"/>
                <a:hlinkClick r:id="rId3"/>
              </a:rPr>
              <a:t>access.log</a:t>
            </a:r>
            <a:r>
              <a:rPr lang="en"/>
              <a:t> data in Splunk</a:t>
            </a:r>
            <a:endParaRPr/>
          </a:p>
        </p:txBody>
      </p:sp>
      <p:pic>
        <p:nvPicPr>
          <p:cNvPr id="859" name="Google Shape;859;p140"/>
          <p:cNvPicPr preferRelativeResize="0"/>
          <p:nvPr/>
        </p:nvPicPr>
        <p:blipFill>
          <a:blip r:embed="rId4">
            <a:alphaModFix/>
          </a:blip>
          <a:stretch>
            <a:fillRect/>
          </a:stretch>
        </p:blipFill>
        <p:spPr>
          <a:xfrm>
            <a:off x="677775" y="1879509"/>
            <a:ext cx="6900863" cy="212169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 without a subsearch</a:t>
            </a:r>
            <a:endParaRPr/>
          </a:p>
        </p:txBody>
      </p:sp>
      <p:sp>
        <p:nvSpPr>
          <p:cNvPr id="865" name="Google Shape;865;p14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30200" lvl="0" marL="457200" rtl="0" algn="l">
              <a:lnSpc>
                <a:spcPct val="115000"/>
              </a:lnSpc>
              <a:spcBef>
                <a:spcPts val="800"/>
              </a:spcBef>
              <a:spcAft>
                <a:spcPts val="0"/>
              </a:spcAft>
              <a:buClr>
                <a:srgbClr val="000000"/>
              </a:buClr>
              <a:buSzPts val="1600"/>
              <a:buFont typeface="Courier New"/>
              <a:buChar char="•"/>
            </a:pPr>
            <a:r>
              <a:rPr lang="en" sz="1600">
                <a:solidFill>
                  <a:srgbClr val="000000"/>
                </a:solidFill>
                <a:latin typeface="Courier New"/>
                <a:ea typeface="Courier New"/>
                <a:cs typeface="Courier New"/>
                <a:sym typeface="Courier New"/>
              </a:rPr>
              <a:t>sourcetype=access_* status=200 action=purchase | top limit=1 clientip </a:t>
            </a:r>
            <a:endParaRPr sz="1600">
              <a:solidFill>
                <a:srgbClr val="000000"/>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000000"/>
              </a:buClr>
              <a:buSzPts val="1600"/>
              <a:buFont typeface="Courier New"/>
              <a:buChar char="•"/>
            </a:pPr>
            <a:r>
              <a:rPr lang="en" sz="1600">
                <a:solidFill>
                  <a:schemeClr val="dk1"/>
                </a:solidFill>
                <a:latin typeface="Courier New"/>
                <a:ea typeface="Courier New"/>
                <a:cs typeface="Courier New"/>
                <a:sym typeface="Courier New"/>
              </a:rPr>
              <a:t>sourcetype=access_* status=200 action=purchase clientip=87.194.216.51 | stats count, dc(productId), values(productId) by clientip</a:t>
            </a:r>
            <a:endParaRPr sz="1600">
              <a:solidFill>
                <a:srgbClr val="000000"/>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000000"/>
              </a:buClr>
              <a:buSzPts val="1600"/>
              <a:buFont typeface="Courier New"/>
              <a:buChar char="•"/>
            </a:pPr>
            <a:r>
              <a:rPr lang="en" sz="1600">
                <a:solidFill>
                  <a:srgbClr val="000000"/>
                </a:solidFill>
                <a:latin typeface="Courier New"/>
                <a:ea typeface="Courier New"/>
                <a:cs typeface="Courier New"/>
                <a:sym typeface="Courier New"/>
              </a:rPr>
              <a:t>sourcetype=access_* status=200 action=purchase [search sourcetype=access_* status=200 action=purchase | top limit=1 clientip | table clientip] | stats count, dc(productId), values(productId) by clientip</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871" name="Google Shape;871;p142"/>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06</a:t>
            </a:r>
            <a:endParaRPr b="1" sz="2700">
              <a:latin typeface="Helvetica Neue"/>
              <a:ea typeface="Helvetica Neue"/>
              <a:cs typeface="Helvetica Neue"/>
              <a:sym typeface="Helvetica Neue"/>
            </a:endParaRPr>
          </a:p>
        </p:txBody>
      </p:sp>
      <p:pic>
        <p:nvPicPr>
          <p:cNvPr id="872" name="Google Shape;872;p142"/>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878" name="Google Shape;878;p14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Create a table</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Char char="•"/>
            </a:pPr>
            <a:r>
              <a:rPr lang="en"/>
              <a:t>Joins </a:t>
            </a:r>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Create a Table</a:t>
            </a:r>
            <a:endParaRPr/>
          </a:p>
        </p:txBody>
      </p:sp>
      <p:sp>
        <p:nvSpPr>
          <p:cNvPr id="884" name="Google Shape;884;p14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 table ip size url</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your search | rename ip as IP, size as "Size in bytes", url as URL | table IP,</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"Size in bytes", URL</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index = _internal | stats count by action, host | table host count</a:t>
            </a:r>
            <a:endParaRPr sz="1600">
              <a:solidFill>
                <a:srgbClr val="000000"/>
              </a:solidFill>
              <a:latin typeface="Helvetica Neue"/>
              <a:ea typeface="Helvetica Neue"/>
              <a:cs typeface="Helvetica Neue"/>
              <a:sym typeface="Helvetica Neue"/>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890" name="Google Shape;890;p145"/>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07: </a:t>
            </a:r>
            <a:r>
              <a:rPr b="1" lang="en" sz="2700">
                <a:solidFill>
                  <a:schemeClr val="dk1"/>
                </a:solidFill>
                <a:latin typeface="Helvetica Neue"/>
                <a:ea typeface="Helvetica Neue"/>
                <a:cs typeface="Helvetica Neue"/>
                <a:sym typeface="Helvetica Neue"/>
              </a:rPr>
              <a:t>Create a Table</a:t>
            </a:r>
            <a:endParaRPr b="1" sz="2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7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2000">
                <a:solidFill>
                  <a:schemeClr val="dk1"/>
                </a:solidFill>
                <a:latin typeface="Helvetica Neue"/>
                <a:ea typeface="Helvetica Neue"/>
                <a:cs typeface="Helvetica Neue"/>
                <a:sym typeface="Helvetica Neue"/>
              </a:rPr>
              <a:t>Search for recent earthquakes in and around Hawaii</a:t>
            </a:r>
            <a:endParaRPr b="1" sz="2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700">
              <a:latin typeface="Helvetica Neue"/>
              <a:ea typeface="Helvetica Neue"/>
              <a:cs typeface="Helvetica Neue"/>
              <a:sym typeface="Helvetica Neue"/>
            </a:endParaRPr>
          </a:p>
        </p:txBody>
      </p:sp>
      <p:pic>
        <p:nvPicPr>
          <p:cNvPr id="891" name="Google Shape;891;p145"/>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is Splunk?</a:t>
            </a:r>
            <a:endParaRPr/>
          </a:p>
        </p:txBody>
      </p:sp>
      <p:pic>
        <p:nvPicPr>
          <p:cNvPr id="144" name="Google Shape;144;p29"/>
          <p:cNvPicPr preferRelativeResize="0"/>
          <p:nvPr/>
        </p:nvPicPr>
        <p:blipFill>
          <a:blip r:embed="rId3">
            <a:alphaModFix/>
          </a:blip>
          <a:stretch>
            <a:fillRect/>
          </a:stretch>
        </p:blipFill>
        <p:spPr>
          <a:xfrm>
            <a:off x="152400" y="1533725"/>
            <a:ext cx="8839201" cy="141957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30474" y="222375"/>
            <a:ext cx="53403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Create a table</a:t>
            </a:r>
            <a:endParaRPr/>
          </a:p>
        </p:txBody>
      </p:sp>
      <p:sp>
        <p:nvSpPr>
          <p:cNvPr id="897" name="Google Shape;897;p14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Search for recent earthquakes in and around Hawaii</a:t>
            </a:r>
            <a:endParaRPr b="1" sz="1400">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The table command returns a table that is formed by only the fields that you specify in the arguments.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You can download a current CSV file from the </a:t>
            </a:r>
            <a:r>
              <a:rPr lang="en" u="sng">
                <a:solidFill>
                  <a:schemeClr val="hlink"/>
                </a:solidFill>
                <a:hlinkClick r:id="rId3"/>
              </a:rPr>
              <a:t>USGS Earthquake Feeds</a:t>
            </a:r>
            <a:r>
              <a:rPr lang="en">
                <a:solidFill>
                  <a:srgbClr val="000000"/>
                </a:solidFill>
              </a:rPr>
              <a:t> and add it as an input to your Splunk deployment.</a:t>
            </a:r>
            <a:endParaRPr>
              <a:solidFill>
                <a:srgbClr val="00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Example 1:</a:t>
            </a:r>
            <a:endParaRPr/>
          </a:p>
        </p:txBody>
      </p:sp>
      <p:sp>
        <p:nvSpPr>
          <p:cNvPr id="903" name="Google Shape;903;p14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Search for recent earthquakes in and around Hawaii and display only the time of the quake (Datetime), where it occurred (Region), and the quake's magnitude (Magnitude) and depth (Depth).</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latin typeface="Courier New"/>
                <a:ea typeface="Courier New"/>
                <a:cs typeface="Courier New"/>
                <a:sym typeface="Courier New"/>
              </a:rPr>
              <a:t>host="earthquake_usage" sourcetype="csv" place=*California | table time, place, mag, depth</a:t>
            </a:r>
            <a:endParaRPr>
              <a:solidFill>
                <a:srgbClr val="000000"/>
              </a:solidFill>
              <a:latin typeface="Courier New"/>
              <a:ea typeface="Courier New"/>
              <a:cs typeface="Courier New"/>
              <a:sym typeface="Courier New"/>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4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909" name="Google Shape;909;p148"/>
          <p:cNvSpPr txBox="1"/>
          <p:nvPr>
            <p:ph idx="4294967295" type="body"/>
          </p:nvPr>
        </p:nvSpPr>
        <p:spPr>
          <a:xfrm>
            <a:off x="256650" y="1050800"/>
            <a:ext cx="8734800" cy="16629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This simply reformats your events into a table and displays only the fields that you specified as arguments.</a:t>
            </a:r>
            <a:endParaRPr>
              <a:solidFill>
                <a:srgbClr val="000000"/>
              </a:solidFill>
            </a:endParaRPr>
          </a:p>
        </p:txBody>
      </p:sp>
      <p:pic>
        <p:nvPicPr>
          <p:cNvPr id="910" name="Google Shape;910;p148"/>
          <p:cNvPicPr preferRelativeResize="0"/>
          <p:nvPr/>
        </p:nvPicPr>
        <p:blipFill>
          <a:blip r:embed="rId3">
            <a:alphaModFix/>
          </a:blip>
          <a:stretch>
            <a:fillRect/>
          </a:stretch>
        </p:blipFill>
        <p:spPr>
          <a:xfrm>
            <a:off x="2662425" y="1577025"/>
            <a:ext cx="6289199" cy="31863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4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916" name="Google Shape;916;p149"/>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07</a:t>
            </a:r>
            <a:endParaRPr b="1" sz="2700">
              <a:latin typeface="Helvetica Neue"/>
              <a:ea typeface="Helvetica Neue"/>
              <a:cs typeface="Helvetica Neue"/>
              <a:sym typeface="Helvetica Neue"/>
            </a:endParaRPr>
          </a:p>
        </p:txBody>
      </p:sp>
      <p:pic>
        <p:nvPicPr>
          <p:cNvPr id="917" name="Google Shape;917;p149"/>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923" name="Google Shape;923;p150"/>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08: </a:t>
            </a:r>
            <a:r>
              <a:rPr b="1" lang="en" sz="2700">
                <a:solidFill>
                  <a:schemeClr val="dk1"/>
                </a:solidFill>
                <a:latin typeface="Helvetica Neue"/>
                <a:ea typeface="Helvetica Neue"/>
                <a:cs typeface="Helvetica Neue"/>
                <a:sym typeface="Helvetica Neue"/>
              </a:rPr>
              <a:t>Create a Table</a:t>
            </a:r>
            <a:endParaRPr b="1" sz="2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700">
              <a:solidFill>
                <a:schemeClr val="dk1"/>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800">
                <a:solidFill>
                  <a:schemeClr val="dk1"/>
                </a:solidFill>
                <a:latin typeface="Helvetica Neue Light"/>
                <a:ea typeface="Helvetica Neue Light"/>
                <a:cs typeface="Helvetica Neue Light"/>
                <a:sym typeface="Helvetica Neue Light"/>
              </a:rPr>
              <a:t>Show the date, time, coordinates, and magnitude of each recent earthquake in Northern California.</a:t>
            </a:r>
            <a:endParaRPr b="1" sz="2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700">
              <a:latin typeface="Helvetica Neue"/>
              <a:ea typeface="Helvetica Neue"/>
              <a:cs typeface="Helvetica Neue"/>
              <a:sym typeface="Helvetica Neue"/>
            </a:endParaRPr>
          </a:p>
        </p:txBody>
      </p:sp>
      <p:pic>
        <p:nvPicPr>
          <p:cNvPr id="924" name="Google Shape;924;p150"/>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Example 2:</a:t>
            </a:r>
            <a:endParaRPr/>
          </a:p>
        </p:txBody>
      </p:sp>
      <p:sp>
        <p:nvSpPr>
          <p:cNvPr id="930" name="Google Shape;930;p15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Show the date, time, coordinates, and magnitude of each recent earthquake in Northern California.</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
                <a:solidFill>
                  <a:srgbClr val="000000"/>
                </a:solidFill>
                <a:latin typeface="Courier New"/>
                <a:ea typeface="Courier New"/>
                <a:cs typeface="Courier New"/>
                <a:sym typeface="Courier New"/>
              </a:rPr>
              <a:t>host="earthquake_usage" sourcetype="csv" place=*California | rename lat as latitude lon as longitude | table time, place, lat*, lon*, mag</a:t>
            </a:r>
            <a:endParaRPr>
              <a:solidFill>
                <a:srgbClr val="000000"/>
              </a:solidFill>
              <a:latin typeface="Courier New"/>
              <a:ea typeface="Courier New"/>
              <a:cs typeface="Courier New"/>
              <a:sym typeface="Courier Ne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id="936" name="Google Shape;936;p152"/>
          <p:cNvPicPr preferRelativeResize="0"/>
          <p:nvPr/>
        </p:nvPicPr>
        <p:blipFill>
          <a:blip r:embed="rId3">
            <a:alphaModFix/>
          </a:blip>
          <a:stretch>
            <a:fillRect/>
          </a:stretch>
        </p:blipFill>
        <p:spPr>
          <a:xfrm>
            <a:off x="1152988" y="1016475"/>
            <a:ext cx="6838025" cy="366525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942" name="Google Shape;942;p153"/>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08</a:t>
            </a:r>
            <a:endParaRPr b="1" sz="2700">
              <a:latin typeface="Helvetica Neue"/>
              <a:ea typeface="Helvetica Neue"/>
              <a:cs typeface="Helvetica Neue"/>
              <a:sym typeface="Helvetica Neue"/>
            </a:endParaRPr>
          </a:p>
        </p:txBody>
      </p:sp>
      <p:pic>
        <p:nvPicPr>
          <p:cNvPr id="943" name="Google Shape;943;p153"/>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949" name="Google Shape;949;p15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Examine multivalue fields</a:t>
            </a:r>
            <a:r>
              <a:rPr lang="en"/>
              <a:t> </a:t>
            </a:r>
            <a:endParaRPr/>
          </a:p>
          <a:p>
            <a:pPr indent="-342900" lvl="0" marL="457200" rtl="0" algn="l">
              <a:lnSpc>
                <a:spcPct val="115000"/>
              </a:lnSpc>
              <a:spcBef>
                <a:spcPts val="0"/>
              </a:spcBef>
              <a:spcAft>
                <a:spcPts val="0"/>
              </a:spcAft>
              <a:buSzPts val="1800"/>
              <a:buFont typeface="Helvetica Neue"/>
              <a:buChar char="•"/>
            </a:pPr>
            <a:r>
              <a:rPr lang="en"/>
              <a:t>Joins</a:t>
            </a:r>
            <a:r>
              <a:rPr b="1" lang="en">
                <a:latin typeface="Helvetica Neue"/>
                <a:ea typeface="Helvetica Neue"/>
                <a:cs typeface="Helvetica Neue"/>
                <a:sym typeface="Helvetica Neue"/>
              </a:rPr>
              <a:t> </a:t>
            </a:r>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Examine multivalue fields</a:t>
            </a:r>
            <a:endParaRPr/>
          </a:p>
        </p:txBody>
      </p:sp>
      <p:sp>
        <p:nvSpPr>
          <p:cNvPr id="955" name="Google Shape;955;p15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Multivalue fields</a:t>
            </a:r>
            <a:r>
              <a:rPr lang="en">
                <a:solidFill>
                  <a:srgbClr val="000000"/>
                </a:solidFill>
              </a:rPr>
              <a:t> are parsed at search time</a:t>
            </a:r>
            <a:r>
              <a:rPr lang="en" sz="1050">
                <a:solidFill>
                  <a:schemeClr val="dk1"/>
                </a:solidFill>
                <a:highlight>
                  <a:srgbClr val="FFFFFF"/>
                </a:highlight>
                <a:latin typeface="Arial"/>
                <a:ea typeface="Arial"/>
                <a:cs typeface="Arial"/>
                <a:sym typeface="Arial"/>
              </a:rPr>
              <a:t>,</a:t>
            </a:r>
            <a:r>
              <a:rPr lang="en">
                <a:solidFill>
                  <a:srgbClr val="000000"/>
                </a:solidFill>
              </a:rPr>
              <a:t> which enables you to process the values in the search pipeline. Search commands that work with multivalue fields include makemv, mvcombine, mvexpand, and </a:t>
            </a:r>
            <a:r>
              <a:rPr lang="en">
                <a:solidFill>
                  <a:srgbClr val="000000"/>
                </a:solidFill>
                <a:uFill>
                  <a:noFill/>
                </a:uFill>
                <a:hlinkClick r:id="rId3">
                  <a:extLst>
                    <a:ext uri="{A12FA001-AC4F-418D-AE19-62706E023703}">
                      <ahyp:hlinkClr val="tx"/>
                    </a:ext>
                  </a:extLst>
                </a:hlinkClick>
              </a:rPr>
              <a:t>nomv</a:t>
            </a:r>
            <a:r>
              <a:rPr lang="en">
                <a:solidFill>
                  <a:srgbClr val="000000"/>
                </a:solidFill>
              </a:rPr>
              <a:t>. </a:t>
            </a:r>
            <a:endParaRPr>
              <a:solidFill>
                <a:srgbClr val="000000"/>
              </a:solidFill>
            </a:endParaRPr>
          </a:p>
          <a:p>
            <a:pPr indent="0" lvl="0" marL="0" marR="0" rtl="0" algn="l">
              <a:lnSpc>
                <a:spcPct val="110000"/>
              </a:lnSpc>
              <a:spcBef>
                <a:spcPts val="1500"/>
              </a:spcBef>
              <a:spcAft>
                <a:spcPts val="0"/>
              </a:spcAft>
              <a:buNone/>
            </a:pPr>
            <a:r>
              <a:rPr b="1" lang="en">
                <a:solidFill>
                  <a:srgbClr val="000000"/>
                </a:solidFill>
                <a:latin typeface="Helvetica Neue"/>
                <a:ea typeface="Helvetica Neue"/>
                <a:cs typeface="Helvetica Neue"/>
                <a:sym typeface="Helvetica Neue"/>
              </a:rPr>
              <a:t>Evaluate multivalue fields</a:t>
            </a:r>
            <a:endParaRPr b="1" sz="2250">
              <a:solidFill>
                <a:srgbClr val="2D2D2D"/>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a:solidFill>
                  <a:srgbClr val="000000"/>
                </a:solidFill>
              </a:rPr>
              <a:t>One of the more common examples of multivalue fields is email address fields, which typically appear two or three times in a single sendmail event--one time for the sender, another time for the list of recipients, and possibly a third time for the list of Cc addresses</a:t>
            </a:r>
            <a:r>
              <a:rPr lang="en" sz="1050">
                <a:solidFill>
                  <a:schemeClr val="dk1"/>
                </a:solidFill>
                <a:highlight>
                  <a:srgbClr val="FFFFFF"/>
                </a:highlight>
                <a:latin typeface="Arial"/>
                <a:ea typeface="Arial"/>
                <a:cs typeface="Arial"/>
                <a:sym typeface="Arial"/>
              </a:rPr>
              <a:t>.</a:t>
            </a:r>
            <a:endParaRPr sz="1050">
              <a:solidFill>
                <a:schemeClr val="dk1"/>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and Data</a:t>
            </a:r>
            <a:endParaRPr/>
          </a:p>
        </p:txBody>
      </p:sp>
      <p:sp>
        <p:nvSpPr>
          <p:cNvPr id="150" name="Google Shape;150;p3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Central Data repository : </a:t>
            </a:r>
            <a:r>
              <a:rPr lang="en"/>
              <a:t>Data from many different sources is centralized for searching.</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Data Insights : </a:t>
            </a:r>
            <a:r>
              <a:rPr lang="en"/>
              <a:t>Converts data into answers and helps you find the insights that are buried in the data.</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Understand the structure and meaning of data : </a:t>
            </a:r>
            <a:r>
              <a:rPr lang="en"/>
              <a:t>The more you understand your data, the more you’ll see in it and helps you capture what you learn to make future investigations easier and to share what you’ve learned with others. </a:t>
            </a:r>
            <a:endParaRPr b="1">
              <a:latin typeface="Helvetica Neue"/>
              <a:ea typeface="Helvetica Neue"/>
              <a:cs typeface="Helvetica Neue"/>
              <a:sym typeface="Helvetica Neue"/>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5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Examine multivalue fields</a:t>
            </a:r>
            <a:endParaRPr/>
          </a:p>
        </p:txBody>
      </p:sp>
      <p:sp>
        <p:nvSpPr>
          <p:cNvPr id="961" name="Google Shape;961;p15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0"/>
              </a:spcBef>
              <a:spcAft>
                <a:spcPts val="0"/>
              </a:spcAft>
              <a:buNone/>
            </a:pPr>
            <a:r>
              <a:rPr b="1" lang="en">
                <a:solidFill>
                  <a:srgbClr val="000000"/>
                </a:solidFill>
                <a:latin typeface="Helvetica Neue"/>
                <a:ea typeface="Helvetica Neue"/>
                <a:cs typeface="Helvetica Neue"/>
                <a:sym typeface="Helvetica Neue"/>
              </a:rPr>
              <a:t>Count the number of values in a field</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Use the </a:t>
            </a:r>
            <a:r>
              <a:rPr b="1" lang="en">
                <a:solidFill>
                  <a:srgbClr val="000000"/>
                </a:solidFill>
                <a:latin typeface="Helvetica Neue"/>
                <a:ea typeface="Helvetica Neue"/>
                <a:cs typeface="Helvetica Neue"/>
                <a:sym typeface="Helvetica Neue"/>
              </a:rPr>
              <a:t>mvcount() </a:t>
            </a:r>
            <a:r>
              <a:rPr lang="en">
                <a:solidFill>
                  <a:srgbClr val="000000"/>
                </a:solidFill>
              </a:rPr>
              <a:t>function to count the number of values in a single value or multivalue field.</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In this example, </a:t>
            </a:r>
            <a:r>
              <a:rPr b="1" lang="en">
                <a:solidFill>
                  <a:srgbClr val="000000"/>
                </a:solidFill>
                <a:latin typeface="Helvetica Neue"/>
                <a:ea typeface="Helvetica Neue"/>
                <a:cs typeface="Helvetica Neue"/>
                <a:sym typeface="Helvetica Neue"/>
              </a:rPr>
              <a:t>mvcount()</a:t>
            </a:r>
            <a:r>
              <a:rPr lang="en">
                <a:solidFill>
                  <a:srgbClr val="000000"/>
                </a:solidFill>
              </a:rPr>
              <a:t> returns the number of email addresses in the To, From, and Cc fields and saves the addresses in the specified "_count" fields.</a:t>
            </a:r>
            <a:endParaRPr>
              <a:solidFill>
                <a:srgbClr val="000000"/>
              </a:solidFill>
            </a:endParaRPr>
          </a:p>
          <a:p>
            <a:pPr indent="0" lvl="0" marL="0" marR="0" rtl="0" algn="l">
              <a:lnSpc>
                <a:spcPct val="115000"/>
              </a:lnSpc>
              <a:spcBef>
                <a:spcPts val="800"/>
              </a:spcBef>
              <a:spcAft>
                <a:spcPts val="0"/>
              </a:spcAft>
              <a:buNone/>
            </a:pPr>
            <a:r>
              <a:rPr lang="en" sz="1600">
                <a:solidFill>
                  <a:srgbClr val="222222"/>
                </a:solidFill>
                <a:highlight>
                  <a:srgbClr val="FFFFFF"/>
                </a:highlight>
                <a:latin typeface="Courier New"/>
                <a:ea typeface="Courier New"/>
                <a:cs typeface="Courier New"/>
                <a:sym typeface="Courier New"/>
              </a:rPr>
              <a:t>.. | eval To_count=mvcount(split(To,"@"))-1 | eval From_count=mvcount(From) | eval Cc_count= mvcount(split(Cc,"@"))-1</a:t>
            </a:r>
            <a:endParaRPr sz="1600">
              <a:solidFill>
                <a:srgbClr val="222222"/>
              </a:solidFill>
              <a:highlight>
                <a:srgbClr val="FFFFFF"/>
              </a:highlight>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a:solidFill>
                <a:srgbClr val="000000"/>
              </a:solidFill>
            </a:endParaRPr>
          </a:p>
          <a:p>
            <a:pPr indent="0" lvl="0" marL="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5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Examine multivalue fields</a:t>
            </a:r>
            <a:endParaRPr/>
          </a:p>
        </p:txBody>
      </p:sp>
      <p:sp>
        <p:nvSpPr>
          <p:cNvPr id="967" name="Google Shape;967;p15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Filter values from a multivalue field</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Use the mvfilter() function to filter a multivalue field using an arbitrary Boolean expression. The mvfilter function works with only one field at a time.</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In this example, mvfilter() keeps all of the values for the field email that end in .net or .org.</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 eval email=mvfilter(match(email, "\.net$") OR match(email, "\.org$"))</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lang="en">
                <a:solidFill>
                  <a:srgbClr val="000000"/>
                </a:solidFill>
              </a:rPr>
              <a:t>This example also uses the match() function to compare the pattern defined in quotes to the value of email</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5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973" name="Google Shape;973;p15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Joins </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5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Join</a:t>
            </a:r>
            <a:endParaRPr/>
          </a:p>
        </p:txBody>
      </p:sp>
      <p:sp>
        <p:nvSpPr>
          <p:cNvPr id="979" name="Google Shape;979;p15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solidFill>
                  <a:srgbClr val="000000"/>
                </a:solidFill>
              </a:rPr>
              <a:t>Use the join command to combine the results of a subsearch with the results of a main search. One or more of the fields must be common to each result set. You can also combine a search result set to itself using the </a:t>
            </a:r>
            <a:r>
              <a:rPr b="1" lang="en">
                <a:solidFill>
                  <a:srgbClr val="000000"/>
                </a:solidFill>
                <a:latin typeface="Helvetica Neue"/>
                <a:ea typeface="Helvetica Neue"/>
                <a:cs typeface="Helvetica Neue"/>
                <a:sym typeface="Helvetica Neue"/>
              </a:rPr>
              <a:t>selfjoin</a:t>
            </a:r>
            <a:r>
              <a:rPr lang="en">
                <a:solidFill>
                  <a:srgbClr val="000000"/>
                </a:solidFill>
              </a:rPr>
              <a:t> command. If you are familiar with SQL but new to SPL, see Splunk SPL for SQL users.</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6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Syntax</a:t>
            </a:r>
            <a:endParaRPr/>
          </a:p>
        </p:txBody>
      </p:sp>
      <p:sp>
        <p:nvSpPr>
          <p:cNvPr id="985" name="Google Shape;985;p16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latin typeface="Courier New"/>
                <a:ea typeface="Courier New"/>
                <a:cs typeface="Courier New"/>
                <a:sym typeface="Courier New"/>
              </a:rPr>
              <a:t>join [join-options...] [field-list] subsearch</a:t>
            </a:r>
            <a:endParaRPr>
              <a:solidFill>
                <a:srgbClr val="000000"/>
              </a:solidFill>
              <a:latin typeface="Courier New"/>
              <a:ea typeface="Courier New"/>
              <a:cs typeface="Courier New"/>
              <a:sym typeface="Courier New"/>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Required arguments</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Subsearch</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a:t>
            </a:r>
            <a:r>
              <a:rPr lang="en">
                <a:solidFill>
                  <a:srgbClr val="000000"/>
                </a:solidFill>
                <a:latin typeface="Courier New"/>
                <a:ea typeface="Courier New"/>
                <a:cs typeface="Courier New"/>
                <a:sym typeface="Courier New"/>
              </a:rPr>
              <a:t>Syntax: "[" subsearch "]"</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 </a:t>
            </a:r>
            <a:r>
              <a:rPr lang="en">
                <a:solidFill>
                  <a:srgbClr val="000000"/>
                </a:solidFill>
              </a:rPr>
              <a:t>A secondary search where you specify the source of the events that you want to join to. The subsearch must be enclosed in square brackets. The results of the subsearch should not exceed available memory.</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6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Examples</a:t>
            </a:r>
            <a:endParaRPr/>
          </a:p>
        </p:txBody>
      </p:sp>
      <p:sp>
        <p:nvSpPr>
          <p:cNvPr id="991" name="Google Shape;991;p16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1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Combine the results from a main search with the results from a subsearch search vendors. The result sets are joined on the product_id field, which is common to both sources.</a:t>
            </a:r>
            <a:endParaRPr>
              <a:solidFill>
                <a:srgbClr val="000000"/>
              </a:solidFill>
            </a:endParaRPr>
          </a:p>
          <a:p>
            <a:pPr indent="0" lvl="0" marL="0" rtl="0" algn="l">
              <a:lnSpc>
                <a:spcPct val="115000"/>
              </a:lnSpc>
              <a:spcBef>
                <a:spcPts val="800"/>
              </a:spcBef>
              <a:spcAft>
                <a:spcPts val="0"/>
              </a:spcAft>
              <a:buNone/>
            </a:pPr>
            <a:r>
              <a:rPr lang="en">
                <a:solidFill>
                  <a:srgbClr val="000000"/>
                </a:solidFill>
                <a:latin typeface="Courier New"/>
                <a:ea typeface="Courier New"/>
                <a:cs typeface="Courier New"/>
                <a:sym typeface="Courier New"/>
              </a:rPr>
              <a:t> ... | join product_id [search vendors]</a:t>
            </a:r>
            <a:endParaRPr>
              <a:solidFill>
                <a:srgbClr val="000000"/>
              </a:solidFill>
              <a:latin typeface="Courier New"/>
              <a:ea typeface="Courier New"/>
              <a:cs typeface="Courier New"/>
              <a:sym typeface="Courier New"/>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6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Examples</a:t>
            </a:r>
            <a:endParaRPr/>
          </a:p>
        </p:txBody>
      </p:sp>
      <p:sp>
        <p:nvSpPr>
          <p:cNvPr id="997" name="Google Shape;997;p16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2</a:t>
            </a:r>
            <a:endParaRPr b="1">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solidFill>
                  <a:srgbClr val="000000"/>
                </a:solidFill>
              </a:rPr>
              <a:t>If the field names in the sources do not match, you can rename the field in the subsearch result set. The field in the main search is product_id. The field in the subsearch is pid. </a:t>
            </a:r>
            <a:endParaRPr>
              <a:solidFill>
                <a:srgbClr val="000000"/>
              </a:solidFill>
            </a:endParaRPr>
          </a:p>
          <a:p>
            <a:pPr indent="0" lvl="0" marL="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Note: </a:t>
            </a:r>
            <a:r>
              <a:rPr lang="en">
                <a:solidFill>
                  <a:srgbClr val="000000"/>
                </a:solidFill>
              </a:rPr>
              <a:t>The field names must match in name and in case. You cannot join product_id with product_ID.</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 </a:t>
            </a:r>
            <a:r>
              <a:rPr lang="en">
                <a:solidFill>
                  <a:srgbClr val="000000"/>
                </a:solidFill>
                <a:latin typeface="Courier New"/>
                <a:ea typeface="Courier New"/>
                <a:cs typeface="Courier New"/>
                <a:sym typeface="Courier New"/>
              </a:rPr>
              <a:t>... | join product_id [search vendors | rename pid AS product_id]</a:t>
            </a:r>
            <a:endParaRPr>
              <a:solidFill>
                <a:srgbClr val="000000"/>
              </a:solidFill>
              <a:latin typeface="Courier New"/>
              <a:ea typeface="Courier New"/>
              <a:cs typeface="Courier New"/>
              <a:sym typeface="Courier New"/>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63"/>
          <p:cNvPicPr preferRelativeResize="0"/>
          <p:nvPr/>
        </p:nvPicPr>
        <p:blipFill>
          <a:blip r:embed="rId3">
            <a:alphaModFix/>
          </a:blip>
          <a:stretch>
            <a:fillRect/>
          </a:stretch>
        </p:blipFill>
        <p:spPr>
          <a:xfrm>
            <a:off x="0" y="980212"/>
            <a:ext cx="9144002" cy="3685327"/>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164"/>
          <p:cNvPicPr preferRelativeResize="0"/>
          <p:nvPr/>
        </p:nvPicPr>
        <p:blipFill>
          <a:blip r:embed="rId3">
            <a:alphaModFix/>
          </a:blip>
          <a:stretch>
            <a:fillRect/>
          </a:stretch>
        </p:blipFill>
        <p:spPr>
          <a:xfrm>
            <a:off x="60275" y="1005550"/>
            <a:ext cx="9041300" cy="368577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65"/>
          <p:cNvPicPr preferRelativeResize="0"/>
          <p:nvPr/>
        </p:nvPicPr>
        <p:blipFill>
          <a:blip r:embed="rId3">
            <a:alphaModFix/>
          </a:blip>
          <a:stretch>
            <a:fillRect/>
          </a:stretch>
        </p:blipFill>
        <p:spPr>
          <a:xfrm>
            <a:off x="46925" y="1024675"/>
            <a:ext cx="9050149" cy="3506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and Data</a:t>
            </a:r>
            <a:endParaRPr/>
          </a:p>
        </p:txBody>
      </p:sp>
      <p:sp>
        <p:nvSpPr>
          <p:cNvPr id="156" name="Google Shape;156;p3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Visualization :</a:t>
            </a:r>
            <a:r>
              <a:rPr lang="en"/>
              <a:t> All that indexing and searching pays off when you see a chart or a report that makes an answer crystal clear. Being able to visualize data in different ways accelerates understanding and helps you share that understanding with others.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6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Transactions</a:t>
            </a:r>
            <a:endParaRPr/>
          </a:p>
        </p:txBody>
      </p:sp>
      <p:sp>
        <p:nvSpPr>
          <p:cNvPr id="1018" name="Google Shape;1018;p16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A </a:t>
            </a:r>
            <a:r>
              <a:rPr b="1" lang="en">
                <a:solidFill>
                  <a:srgbClr val="000000"/>
                </a:solidFill>
                <a:latin typeface="Helvetica Neue"/>
                <a:ea typeface="Helvetica Neue"/>
                <a:cs typeface="Helvetica Neue"/>
                <a:sym typeface="Helvetica Neue"/>
              </a:rPr>
              <a:t>transaction</a:t>
            </a:r>
            <a:r>
              <a:rPr lang="en">
                <a:solidFill>
                  <a:srgbClr val="000000"/>
                </a:solidFill>
              </a:rPr>
              <a:t> is a group of conceptually-related events that spans time. A transaction type is a transaction that has been configured in </a:t>
            </a:r>
            <a:r>
              <a:rPr lang="en">
                <a:solidFill>
                  <a:srgbClr val="000000"/>
                </a:solidFill>
                <a:latin typeface="Courier New"/>
                <a:ea typeface="Courier New"/>
                <a:cs typeface="Courier New"/>
                <a:sym typeface="Courier New"/>
              </a:rPr>
              <a:t>transactiontypes.conf </a:t>
            </a:r>
            <a:r>
              <a:rPr lang="en">
                <a:solidFill>
                  <a:srgbClr val="000000"/>
                </a:solidFill>
              </a:rPr>
              <a:t>and saved as a </a:t>
            </a:r>
            <a:r>
              <a:rPr b="1" lang="en">
                <a:solidFill>
                  <a:srgbClr val="000000"/>
                </a:solidFill>
                <a:latin typeface="Helvetica Neue"/>
                <a:ea typeface="Helvetica Neue"/>
                <a:cs typeface="Helvetica Neue"/>
                <a:sym typeface="Helvetica Neue"/>
              </a:rPr>
              <a:t>field</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Transactions can include: </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Different events from the same source and the same host.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Different events from different sources from the same host.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Similar events from different hosts and different sources.</a:t>
            </a:r>
            <a:endParaRPr>
              <a:solidFill>
                <a:srgbClr val="00000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6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Transactions</a:t>
            </a:r>
            <a:endParaRPr/>
          </a:p>
        </p:txBody>
      </p:sp>
      <p:sp>
        <p:nvSpPr>
          <p:cNvPr id="1024" name="Google Shape;1024;p167"/>
          <p:cNvSpPr txBox="1"/>
          <p:nvPr>
            <p:ph idx="1" type="body"/>
          </p:nvPr>
        </p:nvSpPr>
        <p:spPr>
          <a:xfrm>
            <a:off x="492250" y="1208175"/>
            <a:ext cx="80127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For example, a customer purchase in an online store could generate a transaction that ties together events from several sources:</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 </a:t>
            </a:r>
            <a:r>
              <a:rPr b="1" lang="en">
                <a:solidFill>
                  <a:srgbClr val="000000"/>
                </a:solidFill>
                <a:latin typeface="Helvetica Neue"/>
                <a:ea typeface="Helvetica Neue"/>
                <a:cs typeface="Helvetica Neue"/>
                <a:sym typeface="Helvetica Neue"/>
              </a:rPr>
              <a:t>A set of web access events</a:t>
            </a:r>
            <a:r>
              <a:rPr lang="en">
                <a:solidFill>
                  <a:srgbClr val="000000"/>
                </a:solidFill>
              </a:rPr>
              <a:t> share a session ID with....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 corresponding event in the application server log,</a:t>
            </a:r>
            <a:r>
              <a:rPr lang="en">
                <a:solidFill>
                  <a:srgbClr val="000000"/>
                </a:solidFill>
              </a:rPr>
              <a:t> which also contains related account, product, and transaction IDs. The transaction ID in that application server event also appears in…</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 message queue event,</a:t>
            </a:r>
            <a:r>
              <a:rPr lang="en">
                <a:solidFill>
                  <a:srgbClr val="000000"/>
                </a:solidFill>
              </a:rPr>
              <a:t> which contains a message ID. This message ID is in turn shared by...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 purchase fulfillment event</a:t>
            </a:r>
            <a:r>
              <a:rPr lang="en">
                <a:solidFill>
                  <a:srgbClr val="000000"/>
                </a:solidFill>
              </a:rPr>
              <a:t> logged by the fulfillment application, which also includes the shipping status of the item that the customer purchased.</a:t>
            </a:r>
            <a:endParaRPr>
              <a:solidFill>
                <a:srgbClr val="00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6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Transaction Search</a:t>
            </a:r>
            <a:endParaRPr/>
          </a:p>
        </p:txBody>
      </p:sp>
      <p:sp>
        <p:nvSpPr>
          <p:cNvPr id="1030" name="Google Shape;1030;p16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A transaction search enables you to identify transaction events that each stretch over multiple logged events. Use the transaction command and its options to define a search that returns transactions (groups of events). See the documentation of the command in the Search Reference for a variety of examples that show you how you can: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Findgroups of events where the first and last events are separated by a span of time that does not exceed a certain amount (set with the maxspan option)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Find groups of events where the span of time between included events does not exceed a specific value (set with the maxpause option).</a:t>
            </a:r>
            <a:endParaRPr>
              <a:solidFill>
                <a:srgbClr val="000000"/>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Transaction Search</a:t>
            </a:r>
            <a:endParaRPr/>
          </a:p>
        </p:txBody>
      </p:sp>
      <p:sp>
        <p:nvSpPr>
          <p:cNvPr id="1036" name="Google Shape;1036;p16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Find groups of related events where the total number of events does not exceed a specific number (set with the maxevents option).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Design a transaction that finds event groups where the final event contains a specific text string (set with the endswith option). Study the transaction command topic to get the full list of available options for the command. You can also use the transaction command to override transaction options that you have configured in </a:t>
            </a:r>
            <a:r>
              <a:rPr lang="en" u="sng">
                <a:solidFill>
                  <a:schemeClr val="hlink"/>
                </a:solidFill>
                <a:hlinkClick r:id="rId3"/>
              </a:rPr>
              <a:t>transactiontypes.conf</a:t>
            </a:r>
            <a:endParaRPr>
              <a:solidFill>
                <a:srgbClr val="00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042" name="Google Shape;1042;p17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Font typeface="Helvetica Neue"/>
              <a:buChar char="•"/>
            </a:pPr>
            <a:r>
              <a:rPr lang="en"/>
              <a:t>Joins</a:t>
            </a:r>
            <a:r>
              <a:rPr b="1" lang="en">
                <a:latin typeface="Helvetica Neue"/>
                <a:ea typeface="Helvetica Neue"/>
                <a:cs typeface="Helvetica Neue"/>
                <a:sym typeface="Helvetica Neue"/>
              </a:rPr>
              <a:t> </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Parallel Coordinates Query</a:t>
            </a:r>
            <a:r>
              <a:rPr lang="en"/>
              <a: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P</a:t>
            </a:r>
            <a:r>
              <a:rPr lang="en"/>
              <a:t>arallel</a:t>
            </a:r>
            <a:r>
              <a:rPr lang="en" sz="1050">
                <a:solidFill>
                  <a:schemeClr val="dk1"/>
                </a:solidFill>
                <a:highlight>
                  <a:srgbClr val="FFFFFF"/>
                </a:highlight>
                <a:latin typeface="Arial"/>
                <a:ea typeface="Arial"/>
                <a:cs typeface="Arial"/>
                <a:sym typeface="Arial"/>
              </a:rPr>
              <a:t> </a:t>
            </a:r>
            <a:r>
              <a:rPr lang="en"/>
              <a:t>Coordinates Query</a:t>
            </a:r>
            <a:endParaRPr/>
          </a:p>
        </p:txBody>
      </p:sp>
      <p:sp>
        <p:nvSpPr>
          <p:cNvPr id="1048" name="Google Shape;1048;p17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90000"/>
              </a:lnSpc>
              <a:spcBef>
                <a:spcPts val="800"/>
              </a:spcBef>
              <a:spcAft>
                <a:spcPts val="0"/>
              </a:spcAft>
              <a:buNone/>
            </a:pPr>
            <a:r>
              <a:rPr lang="en"/>
              <a:t>The parallel coordinates query syntax returns results in a table with multiple columns. Columns represent each dimension in the query and an optional count or other aggregation field.</a:t>
            </a:r>
            <a:endParaRPr/>
          </a:p>
          <a:p>
            <a:pPr indent="0" lvl="0" marL="0" rtl="0" algn="l">
              <a:lnSpc>
                <a:spcPct val="110000"/>
              </a:lnSpc>
              <a:spcBef>
                <a:spcPts val="1500"/>
              </a:spcBef>
              <a:spcAft>
                <a:spcPts val="0"/>
              </a:spcAft>
              <a:buClr>
                <a:schemeClr val="dk1"/>
              </a:buClr>
              <a:buSzPts val="1100"/>
              <a:buFont typeface="Arial"/>
              <a:buNone/>
            </a:pPr>
            <a:r>
              <a:rPr b="1" lang="en" sz="2250">
                <a:solidFill>
                  <a:srgbClr val="2D2D2D"/>
                </a:solidFill>
                <a:highlight>
                  <a:srgbClr val="FFFFFF"/>
                </a:highlight>
                <a:latin typeface="Arial"/>
                <a:ea typeface="Arial"/>
                <a:cs typeface="Arial"/>
                <a:sym typeface="Arial"/>
              </a:rPr>
              <a:t>Query syntax</a:t>
            </a:r>
            <a:endParaRPr b="1" sz="2250">
              <a:solidFill>
                <a:srgbClr val="2D2D2D"/>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None/>
            </a:pPr>
            <a:r>
              <a:rPr lang="en"/>
              <a:t>To generate a parallel coordinates visualization, use this query syntax.</a:t>
            </a:r>
            <a:endParaRPr/>
          </a:p>
          <a:p>
            <a:pPr indent="0" lvl="0" marL="0" marR="0" rtl="0" algn="l">
              <a:lnSpc>
                <a:spcPct val="90000"/>
              </a:lnSpc>
              <a:spcBef>
                <a:spcPts val="1000"/>
              </a:spcBef>
              <a:spcAft>
                <a:spcPts val="0"/>
              </a:spcAft>
              <a:buNone/>
            </a:pPr>
            <a:r>
              <a:rPr lang="en" sz="1200">
                <a:solidFill>
                  <a:srgbClr val="333333"/>
                </a:solidFill>
                <a:latin typeface="Consolas"/>
                <a:ea typeface="Consolas"/>
                <a:cs typeface="Consolas"/>
                <a:sym typeface="Consolas"/>
              </a:rPr>
              <a:t>... | &lt;stats_function&gt; by &lt;dimension_field1&gt;[, &lt;dimension_field2&gt;,  ... &lt;dimension_fieldN&gt;]  [ | fields -count ]</a:t>
            </a:r>
            <a:endParaRPr sz="1200">
              <a:solidFill>
                <a:srgbClr val="333333"/>
              </a:solidFill>
              <a:latin typeface="Consolas"/>
              <a:ea typeface="Consolas"/>
              <a:cs typeface="Consolas"/>
              <a:sym typeface="Consolas"/>
            </a:endParaRPr>
          </a:p>
          <a:p>
            <a:pPr indent="0" lvl="0" marL="0" marR="0" rtl="0" algn="l">
              <a:lnSpc>
                <a:spcPct val="90000"/>
              </a:lnSpc>
              <a:spcBef>
                <a:spcPts val="800"/>
              </a:spcBef>
              <a:spcAft>
                <a:spcPts val="0"/>
              </a:spcAft>
              <a:buNone/>
            </a:pPr>
            <a:r>
              <a:t/>
            </a:r>
            <a:endParaRPr sz="1000">
              <a:solidFill>
                <a:srgbClr val="333333"/>
              </a:solidFill>
              <a:highlight>
                <a:srgbClr val="F5F5F5"/>
              </a:highlight>
              <a:latin typeface="Consolas"/>
              <a:ea typeface="Consolas"/>
              <a:cs typeface="Consolas"/>
              <a:sym typeface="Consolas"/>
            </a:endParaRPr>
          </a:p>
          <a:p>
            <a:pPr indent="0" lvl="0" marL="88900" marR="88900" rtl="0" algn="l">
              <a:lnSpc>
                <a:spcPct val="142857"/>
              </a:lnSpc>
              <a:spcBef>
                <a:spcPts val="0"/>
              </a:spcBef>
              <a:spcAft>
                <a:spcPts val="0"/>
              </a:spcAft>
              <a:buClr>
                <a:schemeClr val="dk1"/>
              </a:buClr>
              <a:buSzPts val="1100"/>
              <a:buFont typeface="Arial"/>
              <a:buNone/>
            </a:pPr>
            <a:r>
              <a:t/>
            </a:r>
            <a:endParaRPr sz="1000">
              <a:solidFill>
                <a:srgbClr val="333333"/>
              </a:solidFill>
              <a:highlight>
                <a:srgbClr val="F5F5F5"/>
              </a:highlight>
              <a:latin typeface="Consolas"/>
              <a:ea typeface="Consolas"/>
              <a:cs typeface="Consolas"/>
              <a:sym typeface="Consolas"/>
            </a:endParaRPr>
          </a:p>
          <a:p>
            <a:pPr indent="0" lvl="0" marL="0" marR="0" rtl="0" algn="l">
              <a:lnSpc>
                <a:spcPct val="90000"/>
              </a:lnSpc>
              <a:spcBef>
                <a:spcPts val="80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054" name="Google Shape;1054;p172"/>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09: </a:t>
            </a:r>
            <a:r>
              <a:rPr b="1" lang="en" sz="2700">
                <a:latin typeface="Helvetica Neue"/>
                <a:ea typeface="Helvetica Neue"/>
                <a:cs typeface="Helvetica Neue"/>
                <a:sym typeface="Helvetica Neue"/>
              </a:rPr>
              <a:t>Parallel Coordinates Query</a:t>
            </a:r>
            <a:endParaRPr b="1" sz="2700">
              <a:solidFill>
                <a:schemeClr val="dk1"/>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800">
                <a:solidFill>
                  <a:schemeClr val="dk1"/>
                </a:solidFill>
                <a:latin typeface="Helvetica Neue Light"/>
                <a:ea typeface="Helvetica Neue Light"/>
                <a:cs typeface="Helvetica Neue Light"/>
                <a:sym typeface="Helvetica Neue Light"/>
              </a:rPr>
              <a:t>Parallel coordinates query tracking fat and calorie</a:t>
            </a:r>
            <a:endParaRPr b="1" sz="2700">
              <a:latin typeface="Helvetica Neue"/>
              <a:ea typeface="Helvetica Neue"/>
              <a:cs typeface="Helvetica Neue"/>
              <a:sym typeface="Helvetica Neue"/>
            </a:endParaRPr>
          </a:p>
        </p:txBody>
      </p:sp>
      <p:pic>
        <p:nvPicPr>
          <p:cNvPr id="1055" name="Google Shape;1055;p172"/>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061" name="Google Shape;1061;p17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lang="en">
                <a:solidFill>
                  <a:schemeClr val="dk1"/>
                </a:solidFill>
                <a:latin typeface="Helvetica Neue"/>
                <a:ea typeface="Helvetica Neue"/>
                <a:cs typeface="Helvetica Neue"/>
                <a:sym typeface="Helvetica Neue"/>
              </a:rPr>
              <a:t>Load </a:t>
            </a:r>
            <a:r>
              <a:rPr b="1" i="1" lang="en" u="sng">
                <a:solidFill>
                  <a:srgbClr val="1155CC"/>
                </a:solidFill>
                <a:latin typeface="Helvetica Neue"/>
                <a:ea typeface="Helvetica Neue"/>
                <a:cs typeface="Helvetica Neue"/>
                <a:sym typeface="Helvetica Neue"/>
                <a:hlinkClick r:id="rId3">
                  <a:extLst>
                    <a:ext uri="{A12FA001-AC4F-418D-AE19-62706E023703}">
                      <ahyp:hlinkClr val="tx"/>
                    </a:ext>
                  </a:extLst>
                </a:hlinkClick>
              </a:rPr>
              <a:t>data </a:t>
            </a:r>
            <a:r>
              <a:rPr lang="en">
                <a:solidFill>
                  <a:schemeClr val="dk1"/>
                </a:solidFill>
                <a:latin typeface="Helvetica Neue"/>
                <a:ea typeface="Helvetica Neue"/>
                <a:cs typeface="Helvetica Neue"/>
                <a:sym typeface="Helvetica Neue"/>
              </a:rPr>
              <a:t>file into Splunk</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0"/>
              </a:spcAft>
              <a:buNone/>
            </a:pPr>
            <a:r>
              <a:rPr lang="en">
                <a:solidFill>
                  <a:schemeClr val="dk1"/>
                </a:solidFill>
                <a:latin typeface="Helvetica Neue"/>
                <a:ea typeface="Helvetica Neue"/>
                <a:cs typeface="Helvetica Neue"/>
                <a:sym typeface="Helvetica Neue"/>
              </a:rPr>
              <a:t>Click on “Add Data”</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062" name="Google Shape;1062;p173"/>
          <p:cNvPicPr preferRelativeResize="0"/>
          <p:nvPr/>
        </p:nvPicPr>
        <p:blipFill>
          <a:blip r:embed="rId4">
            <a:alphaModFix/>
          </a:blip>
          <a:stretch>
            <a:fillRect/>
          </a:stretch>
        </p:blipFill>
        <p:spPr>
          <a:xfrm>
            <a:off x="730475" y="2070300"/>
            <a:ext cx="7290325" cy="19213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068" name="Google Shape;1068;p17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Click on “Upload”</a:t>
            </a:r>
            <a:endParaRPr>
              <a:solidFill>
                <a:schemeClr val="dk1"/>
              </a:solidFill>
              <a:latin typeface="Helvetica Neue"/>
              <a:ea typeface="Helvetica Neue"/>
              <a:cs typeface="Helvetica Neue"/>
              <a:sym typeface="Helvetica Neue"/>
            </a:endParaRPr>
          </a:p>
        </p:txBody>
      </p:sp>
      <p:pic>
        <p:nvPicPr>
          <p:cNvPr id="1069" name="Google Shape;1069;p174"/>
          <p:cNvPicPr preferRelativeResize="0"/>
          <p:nvPr/>
        </p:nvPicPr>
        <p:blipFill rotWithShape="1">
          <a:blip r:embed="rId3">
            <a:alphaModFix/>
          </a:blip>
          <a:srcRect b="0" l="9763" r="0" t="11386"/>
          <a:stretch/>
        </p:blipFill>
        <p:spPr>
          <a:xfrm>
            <a:off x="621000" y="1735550"/>
            <a:ext cx="3363100" cy="21551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Parallel</a:t>
            </a:r>
            <a:r>
              <a:rPr lang="en" sz="1050">
                <a:solidFill>
                  <a:schemeClr val="dk1"/>
                </a:solidFill>
                <a:highlight>
                  <a:srgbClr val="FFFFFF"/>
                </a:highlight>
                <a:latin typeface="Arial"/>
                <a:ea typeface="Arial"/>
                <a:cs typeface="Arial"/>
                <a:sym typeface="Arial"/>
              </a:rPr>
              <a:t> </a:t>
            </a:r>
            <a:r>
              <a:rPr lang="en">
                <a:solidFill>
                  <a:schemeClr val="dk1"/>
                </a:solidFill>
              </a:rPr>
              <a:t>Coordinates Query</a:t>
            </a:r>
            <a:endParaRPr/>
          </a:p>
        </p:txBody>
      </p:sp>
      <p:sp>
        <p:nvSpPr>
          <p:cNvPr id="1075" name="Google Shape;1075;p175"/>
          <p:cNvSpPr txBox="1"/>
          <p:nvPr>
            <p:ph idx="1" type="body"/>
          </p:nvPr>
        </p:nvSpPr>
        <p:spPr>
          <a:xfrm>
            <a:off x="621000" y="1208177"/>
            <a:ext cx="7884000" cy="19269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chemeClr val="dk1"/>
                </a:solidFill>
              </a:rPr>
              <a:t>Here is a parallel coordinates query tracking fat and calorie information for different food groups.</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sz="1200">
                <a:solidFill>
                  <a:srgbClr val="333333"/>
                </a:solidFill>
                <a:latin typeface="Consolas"/>
                <a:ea typeface="Consolas"/>
                <a:cs typeface="Consolas"/>
                <a:sym typeface="Consolas"/>
              </a:rPr>
              <a:t>| inputlookup nutrients.csv | head 2500   | stats count by group, "fat (g)", "calories"</a:t>
            </a:r>
            <a:endParaRPr sz="1200">
              <a:solidFill>
                <a:srgbClr val="333333"/>
              </a:solidFill>
              <a:latin typeface="Consolas"/>
              <a:ea typeface="Consolas"/>
              <a:cs typeface="Consolas"/>
              <a:sym typeface="Consolas"/>
            </a:endParaRPr>
          </a:p>
          <a:p>
            <a:pPr indent="0" lvl="0" marL="88900" marR="88900" rtl="0" algn="l">
              <a:lnSpc>
                <a:spcPct val="142857"/>
              </a:lnSpc>
              <a:spcBef>
                <a:spcPts val="0"/>
              </a:spcBef>
              <a:spcAft>
                <a:spcPts val="0"/>
              </a:spcAft>
              <a:buClr>
                <a:schemeClr val="dk1"/>
              </a:buClr>
              <a:buSzPts val="1100"/>
              <a:buFont typeface="Arial"/>
              <a:buNone/>
            </a:pPr>
            <a:r>
              <a:t/>
            </a:r>
            <a:endParaRPr sz="1000">
              <a:solidFill>
                <a:srgbClr val="333333"/>
              </a:solidFill>
              <a:highlight>
                <a:srgbClr val="F5F5F5"/>
              </a:highlight>
              <a:latin typeface="Consolas"/>
              <a:ea typeface="Consolas"/>
              <a:cs typeface="Consolas"/>
              <a:sym typeface="Consolas"/>
            </a:endParaRPr>
          </a:p>
          <a:p>
            <a:pPr indent="0" lvl="0" marL="0" rtl="0" algn="l">
              <a:lnSpc>
                <a:spcPct val="115000"/>
              </a:lnSpc>
              <a:spcBef>
                <a:spcPts val="800"/>
              </a:spcBef>
              <a:spcAft>
                <a:spcPts val="800"/>
              </a:spcAft>
              <a:buNone/>
            </a:pPr>
            <a:r>
              <a:rPr lang="en">
                <a:solidFill>
                  <a:schemeClr val="dk1"/>
                </a:solidFill>
              </a:rPr>
              <a:t>The query generates a table with columns for the food group, additional dimensions, and the count.</a:t>
            </a:r>
            <a:endParaRPr/>
          </a:p>
        </p:txBody>
      </p:sp>
      <p:pic>
        <p:nvPicPr>
          <p:cNvPr descr="CustomViz parallel table.png" id="1076" name="Google Shape;1076;p175"/>
          <p:cNvPicPr preferRelativeResize="0"/>
          <p:nvPr/>
        </p:nvPicPr>
        <p:blipFill>
          <a:blip r:embed="rId3">
            <a:alphaModFix/>
          </a:blip>
          <a:stretch>
            <a:fillRect/>
          </a:stretch>
        </p:blipFill>
        <p:spPr>
          <a:xfrm>
            <a:off x="621000" y="3350625"/>
            <a:ext cx="8203100" cy="1127925"/>
          </a:xfrm>
          <a:prstGeom prst="rect">
            <a:avLst/>
          </a:prstGeom>
          <a:noFill/>
          <a:ln cap="flat" cmpd="sng" w="9525">
            <a:solidFill>
              <a:srgbClr val="EAECF0"/>
            </a:solidFill>
            <a:prstDash val="solid"/>
            <a:miter lim="8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Architecture/Overview</a:t>
            </a:r>
            <a:endParaRPr/>
          </a:p>
        </p:txBody>
      </p:sp>
      <p:pic>
        <p:nvPicPr>
          <p:cNvPr id="162" name="Google Shape;162;p32"/>
          <p:cNvPicPr preferRelativeResize="0"/>
          <p:nvPr/>
        </p:nvPicPr>
        <p:blipFill>
          <a:blip r:embed="rId3">
            <a:alphaModFix/>
          </a:blip>
          <a:stretch>
            <a:fillRect/>
          </a:stretch>
        </p:blipFill>
        <p:spPr>
          <a:xfrm>
            <a:off x="621000" y="960550"/>
            <a:ext cx="7500599" cy="37308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082" name="Google Shape;1082;p176"/>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09</a:t>
            </a:r>
            <a:endParaRPr b="1" sz="2700">
              <a:latin typeface="Helvetica Neue"/>
              <a:ea typeface="Helvetica Neue"/>
              <a:cs typeface="Helvetica Neue"/>
              <a:sym typeface="Helvetica Neue"/>
            </a:endParaRPr>
          </a:p>
        </p:txBody>
      </p:sp>
      <p:pic>
        <p:nvPicPr>
          <p:cNvPr id="1083" name="Google Shape;1083;p176"/>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089" name="Google Shape;1089;p177"/>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090" name="Google Shape;1090;p177"/>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1091" name="Google Shape;1091;p177"/>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3</a:t>
            </a:r>
            <a:endParaRPr sz="1800">
              <a:latin typeface="Helvetica Neue Light"/>
              <a:ea typeface="Helvetica Neue Light"/>
              <a:cs typeface="Helvetica Neue Light"/>
              <a:sym typeface="Helvetica Neue Light"/>
            </a:endParaRPr>
          </a:p>
        </p:txBody>
      </p:sp>
      <p:sp>
        <p:nvSpPr>
          <p:cNvPr id="1092" name="Google Shape;1092;p177"/>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Stat</a:t>
            </a:r>
            <a:r>
              <a:rPr b="1" lang="en" sz="1900">
                <a:latin typeface="Helvetica Neue"/>
                <a:ea typeface="Helvetica Neue"/>
                <a:cs typeface="Helvetica Neue"/>
                <a:sym typeface="Helvetica Neue"/>
              </a:rPr>
              <a:t>s</a:t>
            </a:r>
            <a:endParaRPr b="1" sz="1900">
              <a:latin typeface="Helvetica Neue"/>
              <a:ea typeface="Helvetica Neue"/>
              <a:cs typeface="Helvetica Neue"/>
              <a:sym typeface="Helvetica Neue"/>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1098" name="Google Shape;1098;p17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Start Searching </a:t>
            </a:r>
            <a:endParaRPr/>
          </a:p>
          <a:p>
            <a:pPr indent="-342900" lvl="0" marL="457200" rtl="0" algn="l">
              <a:lnSpc>
                <a:spcPct val="115000"/>
              </a:lnSpc>
              <a:spcBef>
                <a:spcPts val="0"/>
              </a:spcBef>
              <a:spcAft>
                <a:spcPts val="0"/>
              </a:spcAft>
              <a:buSzPts val="1800"/>
              <a:buChar char="❏"/>
            </a:pPr>
            <a:r>
              <a:rPr lang="en"/>
              <a:t>Fundamentals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Stats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Tags and Event Types</a:t>
            </a:r>
            <a:endParaRPr/>
          </a:p>
          <a:p>
            <a:pPr indent="-342900" lvl="0" marL="457200" rtl="0" algn="l">
              <a:lnSpc>
                <a:spcPct val="115000"/>
              </a:lnSpc>
              <a:spcBef>
                <a:spcPts val="0"/>
              </a:spcBef>
              <a:spcAft>
                <a:spcPts val="0"/>
              </a:spcAft>
              <a:buSzPts val="1800"/>
              <a:buChar char="❏"/>
            </a:pPr>
            <a:r>
              <a:rPr lang="en"/>
              <a:t>Creating Reports</a:t>
            </a:r>
            <a:endParaRPr/>
          </a:p>
        </p:txBody>
      </p:sp>
      <p:pic>
        <p:nvPicPr>
          <p:cNvPr id="1099" name="Google Shape;1099;p178"/>
          <p:cNvPicPr preferRelativeResize="0"/>
          <p:nvPr/>
        </p:nvPicPr>
        <p:blipFill rotWithShape="1">
          <a:blip r:embed="rId3">
            <a:alphaModFix/>
          </a:blip>
          <a:srcRect b="0" l="0" r="0" t="0"/>
          <a:stretch/>
        </p:blipFill>
        <p:spPr>
          <a:xfrm>
            <a:off x="688550" y="1351025"/>
            <a:ext cx="279300" cy="258900"/>
          </a:xfrm>
          <a:prstGeom prst="rect">
            <a:avLst/>
          </a:prstGeom>
          <a:noFill/>
          <a:ln>
            <a:noFill/>
          </a:ln>
        </p:spPr>
      </p:pic>
      <p:pic>
        <p:nvPicPr>
          <p:cNvPr id="1100" name="Google Shape;1100;p178"/>
          <p:cNvPicPr preferRelativeResize="0"/>
          <p:nvPr/>
        </p:nvPicPr>
        <p:blipFill rotWithShape="1">
          <a:blip r:embed="rId3">
            <a:alphaModFix/>
          </a:blip>
          <a:srcRect b="0" l="0" r="0" t="0"/>
          <a:stretch/>
        </p:blipFill>
        <p:spPr>
          <a:xfrm>
            <a:off x="688550" y="1654125"/>
            <a:ext cx="279300" cy="2589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7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106" name="Google Shape;1106;p17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Stats:</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Understand the stats command</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Display top and rare values for given fields</a:t>
            </a:r>
            <a:endParaRPr/>
          </a:p>
          <a:p>
            <a:pPr indent="-342900" lvl="0" marL="457200" rtl="0" algn="l">
              <a:lnSpc>
                <a:spcPct val="115000"/>
              </a:lnSpc>
              <a:spcBef>
                <a:spcPts val="0"/>
              </a:spcBef>
              <a:spcAft>
                <a:spcPts val="0"/>
              </a:spcAft>
              <a:buSzPts val="1800"/>
              <a:buChar char="•"/>
            </a:pPr>
            <a:r>
              <a:rPr lang="en"/>
              <a:t>EventStats vs StreamStats</a:t>
            </a:r>
            <a:endParaRPr/>
          </a:p>
          <a:p>
            <a:pPr indent="0" lvl="0" marL="0" rtl="0" algn="l">
              <a:lnSpc>
                <a:spcPct val="115000"/>
              </a:lnSpc>
              <a:spcBef>
                <a:spcPts val="800"/>
              </a:spcBef>
              <a:spcAft>
                <a:spcPts val="0"/>
              </a:spcAft>
              <a:buNone/>
            </a:pPr>
            <a:r>
              <a:t/>
            </a:r>
            <a:endParaRPr b="1">
              <a:latin typeface="Helvetica Neue"/>
              <a:ea typeface="Helvetica Neue"/>
              <a:cs typeface="Helvetica Neue"/>
              <a:sym typeface="Helvetica Neue"/>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8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Outline</a:t>
            </a:r>
            <a:endParaRPr/>
          </a:p>
        </p:txBody>
      </p:sp>
      <p:sp>
        <p:nvSpPr>
          <p:cNvPr id="1112" name="Google Shape;1112;p18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Stats:</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Understand the stats command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Display top and rare values for given fields</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8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Stats</a:t>
            </a:r>
            <a:endParaRPr/>
          </a:p>
        </p:txBody>
      </p:sp>
      <p:sp>
        <p:nvSpPr>
          <p:cNvPr id="1118" name="Google Shape;1118;p18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Calculates aggregate statistics, such as average, count, and sum, over the results set. This is similar to SQL aggregation. If the stats command is used without a BY clause, only one row is returned, which is the aggregation over the entire incoming result set. If a BY clause is used, one row is returned for each distinct value specified in the BY clause.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The stats command can be used for several SQL-like operations. </a:t>
            </a:r>
            <a:endParaRPr>
              <a:solidFill>
                <a:srgbClr val="00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8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Stats</a:t>
            </a:r>
            <a:endParaRPr/>
          </a:p>
        </p:txBody>
      </p:sp>
      <p:sp>
        <p:nvSpPr>
          <p:cNvPr id="1124" name="Google Shape;1124;p18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 </a:t>
            </a:r>
            <a:r>
              <a:rPr b="1" lang="en">
                <a:solidFill>
                  <a:srgbClr val="000000"/>
                </a:solidFill>
                <a:latin typeface="Helvetica Neue"/>
                <a:ea typeface="Helvetica Neue"/>
                <a:cs typeface="Helvetica Neue"/>
                <a:sym typeface="Helvetica Neue"/>
              </a:rPr>
              <a:t>Simple:</a:t>
            </a:r>
            <a:r>
              <a:rPr lang="en">
                <a:solidFill>
                  <a:srgbClr val="000000"/>
                </a:solidFill>
              </a:rPr>
              <a:t> </a:t>
            </a:r>
            <a:r>
              <a:rPr lang="en" sz="1600">
                <a:solidFill>
                  <a:srgbClr val="000000"/>
                </a:solidFill>
                <a:latin typeface="Courier New"/>
                <a:ea typeface="Courier New"/>
                <a:cs typeface="Courier New"/>
                <a:sym typeface="Courier New"/>
              </a:rPr>
              <a:t>stats (stats-function(field) [AS field])... [BY field-list]</a:t>
            </a:r>
            <a:r>
              <a:rPr lang="en" sz="1600">
                <a:solidFill>
                  <a:srgbClr val="000000"/>
                </a:solidFill>
              </a:rPr>
              <a:t> </a:t>
            </a:r>
            <a:endParaRPr sz="1600">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Complete:</a:t>
            </a:r>
            <a:r>
              <a:rPr lang="en" sz="1600">
                <a:solidFill>
                  <a:srgbClr val="000000"/>
                </a:solidFill>
                <a:latin typeface="Courier New"/>
                <a:ea typeface="Courier New"/>
                <a:cs typeface="Courier New"/>
                <a:sym typeface="Courier New"/>
              </a:rPr>
              <a:t> stats [partitions=&lt;num&gt;] [allnum=&lt;bool&gt;]  [delim=&lt;string&gt;] (&lt;stats-agg-term&gt; ... | </a:t>
            </a:r>
            <a:r>
              <a:rPr lang="en" sz="1600">
                <a:solidFill>
                  <a:schemeClr val="dk1"/>
                </a:solidFill>
                <a:latin typeface="Courier New"/>
                <a:ea typeface="Courier New"/>
                <a:cs typeface="Courier New"/>
                <a:sym typeface="Courier New"/>
              </a:rPr>
              <a:t>&lt;sparkline-agg-term&gt;... )</a:t>
            </a:r>
            <a:r>
              <a:rPr lang="en" sz="1600">
                <a:solidFill>
                  <a:srgbClr val="000000"/>
                </a:solidFill>
                <a:latin typeface="Courier New"/>
                <a:ea typeface="Courier New"/>
                <a:cs typeface="Courier New"/>
                <a:sym typeface="Courier New"/>
              </a:rPr>
              <a:t> </a:t>
            </a:r>
            <a:r>
              <a:rPr lang="en" sz="1600">
                <a:solidFill>
                  <a:srgbClr val="000000"/>
                </a:solidFill>
                <a:latin typeface="Courier New"/>
                <a:ea typeface="Courier New"/>
                <a:cs typeface="Courier New"/>
                <a:sym typeface="Courier New"/>
              </a:rPr>
              <a:t>[&lt;by-clause&gt;]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8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Syntax</a:t>
            </a:r>
            <a:endParaRPr/>
          </a:p>
        </p:txBody>
      </p:sp>
      <p:sp>
        <p:nvSpPr>
          <p:cNvPr id="1130" name="Google Shape;1130;p18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Required arguments</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stats-agg-term</a:t>
            </a:r>
            <a:r>
              <a:rPr b="1" lang="en" sz="1600">
                <a:solidFill>
                  <a:srgbClr val="000000"/>
                </a:solidFill>
                <a:latin typeface="Helvetica Neue"/>
                <a:ea typeface="Helvetica Neue"/>
                <a:cs typeface="Helvetica Neue"/>
                <a:sym typeface="Helvetica Neue"/>
              </a:rPr>
              <a:t> </a:t>
            </a:r>
            <a:endParaRPr b="1" sz="1600">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chemeClr val="dk1"/>
                </a:solidFill>
                <a:latin typeface="Courier New"/>
                <a:ea typeface="Courier New"/>
                <a:cs typeface="Courier New"/>
                <a:sym typeface="Courier New"/>
              </a:rPr>
              <a:t>&lt;stats-func&gt;</a:t>
            </a:r>
            <a:r>
              <a:rPr lang="en" sz="1600">
                <a:solidFill>
                  <a:srgbClr val="000000"/>
                </a:solidFill>
                <a:latin typeface="Courier New"/>
                <a:ea typeface="Courier New"/>
                <a:cs typeface="Courier New"/>
                <a:sym typeface="Courier New"/>
              </a:rPr>
              <a:t>( &lt;evaled-field&gt;| &lt;wc-field&gt;) [AS&lt;wc-field&gt; ] </a:t>
            </a:r>
            <a:r>
              <a:rPr b="1" lang="en">
                <a:solidFill>
                  <a:srgbClr val="000000"/>
                </a:solidFill>
                <a:latin typeface="Helvetica Neue"/>
                <a:ea typeface="Helvetica Neue"/>
                <a:cs typeface="Helvetica Neue"/>
                <a:sym typeface="Helvetica Neue"/>
              </a:rPr>
              <a:t>Description:</a:t>
            </a:r>
            <a:r>
              <a:rPr lang="en">
                <a:solidFill>
                  <a:srgbClr val="000000"/>
                </a:solidFill>
              </a:rPr>
              <a:t> A statistical aggregation function. See Stats function options. The function can be applied to an eval expression, or to a field or set of fields. Use the AS clause to place the result into a new field with a name that you specify. You can use wildcard characters in field names. For more information on eval expressions, see Types of eval expressions in the Search Manual</a:t>
            </a:r>
            <a:r>
              <a:rPr b="1" lang="en">
                <a:solidFill>
                  <a:srgbClr val="000000"/>
                </a:solidFill>
                <a:latin typeface="Helvetica Neue"/>
                <a:ea typeface="Helvetica Neue"/>
                <a:cs typeface="Helvetica Neue"/>
                <a:sym typeface="Helvetica Neue"/>
              </a:rPr>
              <a: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8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136" name="Google Shape;1136;p184"/>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10: </a:t>
            </a:r>
            <a:r>
              <a:rPr b="1" lang="en" sz="2700">
                <a:solidFill>
                  <a:schemeClr val="dk1"/>
                </a:solidFill>
                <a:latin typeface="Helvetica Neue"/>
                <a:ea typeface="Helvetica Neue"/>
                <a:cs typeface="Helvetica Neue"/>
                <a:sym typeface="Helvetica Neue"/>
              </a:rPr>
              <a:t>Stats Basic Examples</a:t>
            </a:r>
            <a:endParaRPr b="1" sz="2700">
              <a:latin typeface="Helvetica Neue"/>
              <a:ea typeface="Helvetica Neue"/>
              <a:cs typeface="Helvetica Neue"/>
              <a:sym typeface="Helvetica Neue"/>
            </a:endParaRPr>
          </a:p>
        </p:txBody>
      </p:sp>
      <p:pic>
        <p:nvPicPr>
          <p:cNvPr id="1137" name="Google Shape;1137;p184"/>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Basic Examples</a:t>
            </a:r>
            <a:endParaRPr/>
          </a:p>
        </p:txBody>
      </p:sp>
      <p:sp>
        <p:nvSpPr>
          <p:cNvPr id="1143" name="Google Shape;1143;p18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Return the average transfer rate for each host</a:t>
            </a:r>
            <a:endParaRPr b="1">
              <a:solidFill>
                <a:srgbClr val="000000"/>
              </a:solidFill>
              <a:latin typeface="Helvetica Neue"/>
              <a:ea typeface="Helvetica Neue"/>
              <a:cs typeface="Helvetica Neue"/>
              <a:sym typeface="Helvetica Neue"/>
            </a:endParaRPr>
          </a:p>
          <a:p>
            <a:pPr indent="45720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sourcetype=access* | stats avg(kbps) BY host</a:t>
            </a:r>
            <a:endParaRPr sz="1600">
              <a:solidFill>
                <a:srgbClr val="000000"/>
              </a:solidFill>
              <a:latin typeface="Courier New"/>
              <a:ea typeface="Courier New"/>
              <a:cs typeface="Courier New"/>
              <a:sym typeface="Courier New"/>
            </a:endParaRPr>
          </a:p>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Search the access logs, and return the total number of hits from the top 100 values of "referer_domain"</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Search the access logs, and return the total number of hits from the top 100 values of "referer_domain". The "top" command returns a count and percent value for each "referer_domain".</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sourcetype=access* | top limit=100 referer_domain | stats sum(count) AS total</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Three Phases of </a:t>
            </a:r>
            <a:r>
              <a:rPr lang="en"/>
              <a:t>Splunk </a:t>
            </a:r>
            <a:endParaRPr/>
          </a:p>
        </p:txBody>
      </p:sp>
      <p:pic>
        <p:nvPicPr>
          <p:cNvPr id="168" name="Google Shape;168;p33"/>
          <p:cNvPicPr preferRelativeResize="0"/>
          <p:nvPr/>
        </p:nvPicPr>
        <p:blipFill>
          <a:blip r:embed="rId3">
            <a:alphaModFix/>
          </a:blip>
          <a:stretch>
            <a:fillRect/>
          </a:stretch>
        </p:blipFill>
        <p:spPr>
          <a:xfrm>
            <a:off x="2455375" y="1007270"/>
            <a:ext cx="3712300" cy="383485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149" name="Google Shape;1149;p186"/>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10</a:t>
            </a:r>
            <a:endParaRPr b="1" sz="2700">
              <a:latin typeface="Helvetica Neue"/>
              <a:ea typeface="Helvetica Neue"/>
              <a:cs typeface="Helvetica Neue"/>
              <a:sym typeface="Helvetica Neue"/>
            </a:endParaRPr>
          </a:p>
        </p:txBody>
      </p:sp>
      <p:pic>
        <p:nvPicPr>
          <p:cNvPr id="1150" name="Google Shape;1150;p186"/>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8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156" name="Google Shape;1156;p18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Stats:</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Understand the stats command</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Display top and rare values for given fields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EventStats vs StreamStats</a:t>
            </a:r>
            <a:endParaRPr/>
          </a:p>
          <a:p>
            <a:pPr indent="0" lvl="0" marL="0" rtl="0" algn="l">
              <a:lnSpc>
                <a:spcPct val="115000"/>
              </a:lnSpc>
              <a:spcBef>
                <a:spcPts val="800"/>
              </a:spcBef>
              <a:spcAft>
                <a:spcPts val="0"/>
              </a:spcAft>
              <a:buNone/>
            </a:pPr>
            <a:r>
              <a:t/>
            </a:r>
            <a:endParaRPr b="1">
              <a:latin typeface="Helvetica Neue"/>
              <a:ea typeface="Helvetica Neue"/>
              <a:cs typeface="Helvetica Neue"/>
              <a:sym typeface="Helvetica Neue"/>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8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top</a:t>
            </a:r>
            <a:endParaRPr/>
          </a:p>
        </p:txBody>
      </p:sp>
      <p:sp>
        <p:nvSpPr>
          <p:cNvPr id="1162" name="Google Shape;1162;p18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Finds the most common values for the fields in the field list. Calculates a count and a percentage of the frequency the values occur in the events. If the </a:t>
            </a:r>
            <a:r>
              <a:rPr lang="en" sz="1600">
                <a:solidFill>
                  <a:srgbClr val="000000"/>
                </a:solidFill>
                <a:latin typeface="Courier New"/>
                <a:ea typeface="Courier New"/>
                <a:cs typeface="Courier New"/>
                <a:sym typeface="Courier New"/>
              </a:rPr>
              <a:t>&lt;by-clause&gt;</a:t>
            </a:r>
            <a:r>
              <a:rPr lang="en">
                <a:solidFill>
                  <a:srgbClr val="000000"/>
                </a:solidFill>
              </a:rPr>
              <a:t> is included, the results are grouped by the field you specify in the </a:t>
            </a:r>
            <a:r>
              <a:rPr lang="en" sz="1600">
                <a:solidFill>
                  <a:srgbClr val="000000"/>
                </a:solidFill>
                <a:latin typeface="Courier New"/>
                <a:ea typeface="Courier New"/>
                <a:cs typeface="Courier New"/>
                <a:sym typeface="Courier New"/>
              </a:rPr>
              <a:t>&lt;by-clause&gt;</a:t>
            </a:r>
            <a:r>
              <a:rPr lang="en">
                <a:solidFill>
                  <a:srgbClr val="000000"/>
                </a:solidFill>
              </a:rPr>
              <a:t> .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top [N] [&lt;top-options&gt;...] &lt;field-list&gt; [&lt;by-clause&gt;]</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Required arguments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&lt;field-list&gt;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top</a:t>
            </a:r>
            <a:endParaRPr/>
          </a:p>
        </p:txBody>
      </p:sp>
      <p:sp>
        <p:nvSpPr>
          <p:cNvPr id="1168" name="Google Shape;1168;p18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&lt;field&gt;, &lt;field&gt;,...</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Comma-delimited list of field names.</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174" name="Google Shape;1174;p190"/>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11: </a:t>
            </a:r>
            <a:r>
              <a:rPr b="1" lang="en" sz="2700">
                <a:latin typeface="Helvetica Neue"/>
                <a:ea typeface="Helvetica Neue"/>
                <a:cs typeface="Helvetica Neue"/>
                <a:sym typeface="Helvetica Neue"/>
              </a:rPr>
              <a:t>Return the 20 most common values for a field</a:t>
            </a:r>
            <a:endParaRPr b="1" sz="2700">
              <a:latin typeface="Helvetica Neue"/>
              <a:ea typeface="Helvetica Neue"/>
              <a:cs typeface="Helvetica Neue"/>
              <a:sym typeface="Helvetica Neue"/>
            </a:endParaRPr>
          </a:p>
        </p:txBody>
      </p:sp>
      <p:pic>
        <p:nvPicPr>
          <p:cNvPr id="1175" name="Google Shape;1175;p190"/>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Examples</a:t>
            </a:r>
            <a:endParaRPr/>
          </a:p>
        </p:txBody>
      </p:sp>
      <p:sp>
        <p:nvSpPr>
          <p:cNvPr id="1181" name="Google Shape;1181;p19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1: Return the 20 most common values for a field</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This search returns the 20 most common values of the "referer" field. The results show the number of events (count) that have that a count of referer, and the percent that each referer is of the total number of events.</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sourcetype=access_* | top limit=20 referer</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t/>
            </a:r>
            <a:endParaRPr sz="1600">
              <a:solidFill>
                <a:srgbClr val="000000"/>
              </a:solidFill>
              <a:latin typeface="Courier New"/>
              <a:ea typeface="Courier New"/>
              <a:cs typeface="Courier New"/>
              <a:sym typeface="Courier New"/>
            </a:endParaRPr>
          </a:p>
        </p:txBody>
      </p:sp>
      <p:pic>
        <p:nvPicPr>
          <p:cNvPr id="1182" name="Google Shape;1182;p191"/>
          <p:cNvPicPr preferRelativeResize="0"/>
          <p:nvPr/>
        </p:nvPicPr>
        <p:blipFill>
          <a:blip r:embed="rId3">
            <a:alphaModFix/>
          </a:blip>
          <a:stretch>
            <a:fillRect/>
          </a:stretch>
        </p:blipFill>
        <p:spPr>
          <a:xfrm>
            <a:off x="1014650" y="3075500"/>
            <a:ext cx="6238499" cy="17732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188" name="Google Shape;1188;p192"/>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11</a:t>
            </a:r>
            <a:endParaRPr b="1" sz="2700">
              <a:latin typeface="Helvetica Neue"/>
              <a:ea typeface="Helvetica Neue"/>
              <a:cs typeface="Helvetica Neue"/>
              <a:sym typeface="Helvetica Neue"/>
            </a:endParaRPr>
          </a:p>
        </p:txBody>
      </p:sp>
      <p:pic>
        <p:nvPicPr>
          <p:cNvPr id="1189" name="Google Shape;1189;p192"/>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195" name="Google Shape;1195;p193"/>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12: R</a:t>
            </a:r>
            <a:r>
              <a:rPr b="1" lang="en" sz="2700">
                <a:latin typeface="Helvetica Neue"/>
                <a:ea typeface="Helvetica Neue"/>
                <a:cs typeface="Helvetica Neue"/>
                <a:sym typeface="Helvetica Neue"/>
              </a:rPr>
              <a:t>eturn top values for one field organized by another field</a:t>
            </a:r>
            <a:endParaRPr b="1" sz="2700">
              <a:latin typeface="Helvetica Neue"/>
              <a:ea typeface="Helvetica Neue"/>
              <a:cs typeface="Helvetica Neue"/>
              <a:sym typeface="Helvetica Neue"/>
            </a:endParaRPr>
          </a:p>
        </p:txBody>
      </p:sp>
      <p:pic>
        <p:nvPicPr>
          <p:cNvPr id="1196" name="Google Shape;1196;p193"/>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Examples</a:t>
            </a:r>
            <a:endParaRPr/>
          </a:p>
        </p:txBody>
      </p:sp>
      <p:sp>
        <p:nvSpPr>
          <p:cNvPr id="1202" name="Google Shape;1202;p19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2 : </a:t>
            </a:r>
            <a:r>
              <a:rPr b="1" lang="en">
                <a:solidFill>
                  <a:srgbClr val="000000"/>
                </a:solidFill>
                <a:latin typeface="Helvetica Neue"/>
                <a:ea typeface="Helvetica Neue"/>
                <a:cs typeface="Helvetica Neue"/>
                <a:sym typeface="Helvetica Neue"/>
              </a:rPr>
              <a:t>Return top values for one field organized by another field</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This search returns the top "action" values for each "referer_domain".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sourcetype=access_* | top action by referer_domain</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lang="en">
                <a:solidFill>
                  <a:srgbClr val="000000"/>
                </a:solidFill>
              </a:rPr>
              <a:t>Because a limit is not specified, this returns all the combinations of values for "action" and "referer_domain" as well as the counts and percentages</a:t>
            </a:r>
            <a:r>
              <a:rPr lang="en" sz="1600">
                <a:solidFill>
                  <a:srgbClr val="000000"/>
                </a:solidFill>
                <a:latin typeface="Courier New"/>
                <a:ea typeface="Courier New"/>
                <a:cs typeface="Courier New"/>
                <a:sym typeface="Courier New"/>
              </a:rPr>
              <a: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Examples</a:t>
            </a:r>
            <a:endParaRPr/>
          </a:p>
        </p:txBody>
      </p:sp>
      <p:pic>
        <p:nvPicPr>
          <p:cNvPr id="1208" name="Google Shape;1208;p195"/>
          <p:cNvPicPr preferRelativeResize="0"/>
          <p:nvPr/>
        </p:nvPicPr>
        <p:blipFill>
          <a:blip r:embed="rId3">
            <a:alphaModFix/>
          </a:blip>
          <a:stretch>
            <a:fillRect/>
          </a:stretch>
        </p:blipFill>
        <p:spPr>
          <a:xfrm>
            <a:off x="753450" y="1511900"/>
            <a:ext cx="7751551" cy="258385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Use in Industry</a:t>
            </a:r>
            <a:endParaRPr/>
          </a:p>
        </p:txBody>
      </p:sp>
      <p:sp>
        <p:nvSpPr>
          <p:cNvPr id="174" name="Google Shape;174;p3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It has a lead on log management, SIEM and Data Analytics tool and is widely used in industries such as finance, utilities, healthcare and manufacturing for use-cases including security, compliance and IT service monitoring. </a:t>
            </a:r>
            <a:endParaRPr/>
          </a:p>
          <a:p>
            <a:pPr indent="0" lvl="0" marL="0" rtl="0" algn="l">
              <a:lnSpc>
                <a:spcPct val="115000"/>
              </a:lnSpc>
              <a:spcBef>
                <a:spcPts val="800"/>
              </a:spcBef>
              <a:spcAft>
                <a:spcPts val="0"/>
              </a:spcAft>
              <a:buNone/>
            </a:pPr>
            <a:r>
              <a:rPr lang="en"/>
              <a:t>It helps you to do the following :</a:t>
            </a:r>
            <a:endParaRPr/>
          </a:p>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identify</a:t>
            </a:r>
            <a:r>
              <a:rPr lang="en"/>
              <a:t> the data that can answer your question.</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transform</a:t>
            </a:r>
            <a:r>
              <a:rPr lang="en"/>
              <a:t> the data into the results that can answer your question.</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display </a:t>
            </a:r>
            <a:r>
              <a:rPr lang="en"/>
              <a:t>the answer in a report, interactive chart, or graph to make it intelligible to a wide range of audiences.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214" name="Google Shape;1214;p196"/>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12</a:t>
            </a:r>
            <a:endParaRPr b="1" sz="2700">
              <a:latin typeface="Helvetica Neue"/>
              <a:ea typeface="Helvetica Neue"/>
              <a:cs typeface="Helvetica Neue"/>
              <a:sym typeface="Helvetica Neue"/>
            </a:endParaRPr>
          </a:p>
        </p:txBody>
      </p:sp>
      <p:pic>
        <p:nvPicPr>
          <p:cNvPr id="1215" name="Google Shape;1215;p196"/>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9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221" name="Google Shape;1221;p19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13</a:t>
            </a:r>
            <a:r>
              <a:rPr b="1" lang="en" sz="2700">
                <a:latin typeface="Helvetica Neue"/>
                <a:ea typeface="Helvetica Neue"/>
                <a:cs typeface="Helvetica Neue"/>
                <a:sym typeface="Helvetica Neue"/>
              </a:rPr>
              <a:t>: Specifying multiple aggregations and multiple by-clause fields</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222" name="Google Shape;1222;p19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98"/>
          <p:cNvSpPr txBox="1"/>
          <p:nvPr>
            <p:ph type="title"/>
          </p:nvPr>
        </p:nvSpPr>
        <p:spPr>
          <a:xfrm>
            <a:off x="134625" y="222375"/>
            <a:ext cx="83703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solidFill>
                  <a:schemeClr val="dk1"/>
                </a:solidFill>
              </a:rPr>
              <a:t>       LAB</a:t>
            </a:r>
            <a:endParaRPr/>
          </a:p>
        </p:txBody>
      </p:sp>
      <p:sp>
        <p:nvSpPr>
          <p:cNvPr id="1228" name="Google Shape;1228;p198"/>
          <p:cNvSpPr txBox="1"/>
          <p:nvPr>
            <p:ph idx="1" type="body"/>
          </p:nvPr>
        </p:nvSpPr>
        <p:spPr>
          <a:xfrm>
            <a:off x="621000" y="1055775"/>
            <a:ext cx="8295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Problem</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Specifying multiple aggregations and multiple by-clause fields</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Solution</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chemeClr val="dk1"/>
                </a:solidFill>
                <a:highlight>
                  <a:srgbClr val="FFFFFF"/>
                </a:highlight>
                <a:latin typeface="Helvetica Neue"/>
                <a:ea typeface="Helvetica Neue"/>
                <a:cs typeface="Helvetica Neue"/>
                <a:sym typeface="Helvetica Neue"/>
              </a:rPr>
              <a:t>This search organizes the incoming search results into groups based on the combination of </a:t>
            </a:r>
            <a:r>
              <a:rPr lang="en">
                <a:solidFill>
                  <a:srgbClr val="222222"/>
                </a:solidFill>
                <a:highlight>
                  <a:srgbClr val="F5F5F5"/>
                </a:highlight>
                <a:latin typeface="Helvetica Neue"/>
                <a:ea typeface="Helvetica Neue"/>
                <a:cs typeface="Helvetica Neue"/>
                <a:sym typeface="Helvetica Neue"/>
              </a:rPr>
              <a:t>host</a:t>
            </a:r>
            <a:r>
              <a:rPr lang="en">
                <a:solidFill>
                  <a:schemeClr val="dk1"/>
                </a:solidFill>
                <a:highlight>
                  <a:srgbClr val="FFFFFF"/>
                </a:highlight>
                <a:latin typeface="Helvetica Neue"/>
                <a:ea typeface="Helvetica Neue"/>
                <a:cs typeface="Helvetica Neue"/>
                <a:sym typeface="Helvetica Neue"/>
              </a:rPr>
              <a:t> and </a:t>
            </a:r>
            <a:r>
              <a:rPr lang="en">
                <a:solidFill>
                  <a:srgbClr val="222222"/>
                </a:solidFill>
                <a:highlight>
                  <a:srgbClr val="F5F5F5"/>
                </a:highlight>
                <a:latin typeface="Helvetica Neue"/>
                <a:ea typeface="Helvetica Neue"/>
                <a:cs typeface="Helvetica Neue"/>
                <a:sym typeface="Helvetica Neue"/>
              </a:rPr>
              <a:t>sourcetype</a:t>
            </a:r>
            <a:r>
              <a:rPr lang="en">
                <a:solidFill>
                  <a:schemeClr val="dk1"/>
                </a:solidFill>
                <a:highlight>
                  <a:srgbClr val="FFFFFF"/>
                </a:highlight>
                <a:latin typeface="Helvetica Neue"/>
                <a:ea typeface="Helvetica Neue"/>
                <a:cs typeface="Helvetica Neue"/>
                <a:sym typeface="Helvetica Neue"/>
              </a:rPr>
              <a:t>. It returns the sum of the bytes in the </a:t>
            </a:r>
            <a:r>
              <a:rPr lang="en">
                <a:solidFill>
                  <a:srgbClr val="222222"/>
                </a:solidFill>
                <a:highlight>
                  <a:srgbClr val="F5F5F5"/>
                </a:highlight>
                <a:latin typeface="Helvetica Neue"/>
                <a:ea typeface="Helvetica Neue"/>
                <a:cs typeface="Helvetica Neue"/>
                <a:sym typeface="Helvetica Neue"/>
              </a:rPr>
              <a:t>Sum of bytes</a:t>
            </a:r>
            <a:r>
              <a:rPr lang="en">
                <a:solidFill>
                  <a:schemeClr val="dk1"/>
                </a:solidFill>
                <a:highlight>
                  <a:srgbClr val="FFFFFF"/>
                </a:highlight>
                <a:latin typeface="Helvetica Neue"/>
                <a:ea typeface="Helvetica Neue"/>
                <a:cs typeface="Helvetica Neue"/>
                <a:sym typeface="Helvetica Neue"/>
              </a:rPr>
              <a:t> field and the average bytes in the </a:t>
            </a:r>
            <a:r>
              <a:rPr lang="en">
                <a:solidFill>
                  <a:srgbClr val="222222"/>
                </a:solidFill>
                <a:highlight>
                  <a:srgbClr val="F5F5F5"/>
                </a:highlight>
                <a:latin typeface="Helvetica Neue"/>
                <a:ea typeface="Helvetica Neue"/>
                <a:cs typeface="Helvetica Neue"/>
                <a:sym typeface="Helvetica Neue"/>
              </a:rPr>
              <a:t>Average</a:t>
            </a:r>
            <a:r>
              <a:rPr lang="en">
                <a:solidFill>
                  <a:schemeClr val="dk1"/>
                </a:solidFill>
                <a:highlight>
                  <a:srgbClr val="FFFFFF"/>
                </a:highlight>
                <a:latin typeface="Helvetica Neue"/>
                <a:ea typeface="Helvetica Neue"/>
                <a:cs typeface="Helvetica Neue"/>
                <a:sym typeface="Helvetica Neue"/>
              </a:rPr>
              <a:t> field for each group. If there are two distinct hosts and two distinct sourcetypes, the search will produce results similar to this:</a:t>
            </a:r>
            <a:endParaRPr>
              <a:solidFill>
                <a:schemeClr val="dk1"/>
              </a:solidFill>
              <a:highlight>
                <a:srgbClr val="FFFFFF"/>
              </a:highlight>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chemeClr val="dk1"/>
                </a:solidFill>
                <a:highlight>
                  <a:srgbClr val="FFFFFF"/>
                </a:highlight>
                <a:latin typeface="Helvetica Neue"/>
                <a:ea typeface="Helvetica Neue"/>
                <a:cs typeface="Helvetica Neue"/>
                <a:sym typeface="Helvetica Neue"/>
              </a:rPr>
              <a:t>sourcetype=access_* | stats sum(bytes) AS "Sum of bytes", avg(bytes) AS Average BY host, sourcetype</a:t>
            </a:r>
            <a:endParaRPr>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9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234" name="Google Shape;1234;p199"/>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13</a:t>
            </a:r>
            <a:endParaRPr b="1" sz="2700">
              <a:latin typeface="Helvetica Neue"/>
              <a:ea typeface="Helvetica Neue"/>
              <a:cs typeface="Helvetica Neue"/>
              <a:sym typeface="Helvetica Neue"/>
            </a:endParaRPr>
          </a:p>
        </p:txBody>
      </p:sp>
      <p:pic>
        <p:nvPicPr>
          <p:cNvPr id="1235" name="Google Shape;1235;p199"/>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0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rare</a:t>
            </a:r>
            <a:endParaRPr/>
          </a:p>
        </p:txBody>
      </p:sp>
      <p:sp>
        <p:nvSpPr>
          <p:cNvPr id="1241" name="Google Shape;1241;p20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Displays the least common values of a field. Finds the least frequent tuple of values of all fields in the field list. If the &lt;by-clause&gt; is specified, this command returns rare tuples of values for each distinct tuple of values of the group-by fields. This command operates identically to the top command, except that the rare command finds the least frequent instead of the most frequent.</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rare [&lt;top-options&gt;...] &lt;field-list&gt; [by-clause]</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01"/>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Examples</a:t>
            </a:r>
            <a:endParaRPr/>
          </a:p>
        </p:txBody>
      </p:sp>
      <p:sp>
        <p:nvSpPr>
          <p:cNvPr id="1247" name="Google Shape;1247;p20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Return the least common values in a field</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Return the least common values in the "url" field. Limits the number of values returned to 5.</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a:t>
            </a:r>
            <a:r>
              <a:rPr lang="en" sz="1600">
                <a:solidFill>
                  <a:srgbClr val="000000"/>
                </a:solidFill>
                <a:latin typeface="Courier New"/>
                <a:ea typeface="Courier New"/>
                <a:cs typeface="Courier New"/>
                <a:sym typeface="Courier New"/>
              </a:rPr>
              <a:t>.. | rare url limit=5</a:t>
            </a:r>
            <a:endParaRPr sz="1600">
              <a:solidFill>
                <a:srgbClr val="000000"/>
              </a:solidFill>
              <a:latin typeface="Courier New"/>
              <a:ea typeface="Courier New"/>
              <a:cs typeface="Courier New"/>
              <a:sym typeface="Courier New"/>
            </a:endParaRPr>
          </a:p>
          <a:p>
            <a:pPr indent="-330200" lvl="0" marL="457200" marR="0" rtl="0" algn="l">
              <a:lnSpc>
                <a:spcPct val="115000"/>
              </a:lnSpc>
              <a:spcBef>
                <a:spcPts val="800"/>
              </a:spcBef>
              <a:spcAft>
                <a:spcPts val="0"/>
              </a:spcAft>
              <a:buClr>
                <a:srgbClr val="000000"/>
              </a:buClr>
              <a:buSzPts val="1600"/>
              <a:buFont typeface="Courier New"/>
              <a:buChar char="•"/>
            </a:pPr>
            <a:r>
              <a:rPr b="1" lang="en">
                <a:solidFill>
                  <a:srgbClr val="000000"/>
                </a:solidFill>
                <a:latin typeface="Helvetica Neue"/>
                <a:ea typeface="Helvetica Neue"/>
                <a:cs typeface="Helvetica Neue"/>
                <a:sym typeface="Helvetica Neue"/>
              </a:rPr>
              <a:t>Return the least common values organized by host</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Find the least common values in the "user" field for each "host" value. By default, a maximum of 10 results are returned.</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 rare user by host</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20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253" name="Google Shape;1253;p20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Stats:</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Understand the stats command</a:t>
            </a:r>
            <a:endParaRPr/>
          </a:p>
          <a:p>
            <a:pPr indent="-342900" lvl="0" marL="457200" rtl="0" algn="l">
              <a:lnSpc>
                <a:spcPct val="115000"/>
              </a:lnSpc>
              <a:spcBef>
                <a:spcPts val="0"/>
              </a:spcBef>
              <a:spcAft>
                <a:spcPts val="0"/>
              </a:spcAft>
              <a:buSzPts val="1800"/>
              <a:buChar char="•"/>
            </a:pPr>
            <a:r>
              <a:rPr lang="en"/>
              <a:t>Display top and rare values for given fields</a:t>
            </a:r>
            <a:endParaRPr/>
          </a:p>
          <a:p>
            <a:pPr indent="-342900" lvl="0" marL="457200" rtl="0" algn="l">
              <a:lnSpc>
                <a:spcPct val="115000"/>
              </a:lnSpc>
              <a:spcBef>
                <a:spcPts val="0"/>
              </a:spcBef>
              <a:spcAft>
                <a:spcPts val="0"/>
              </a:spcAft>
              <a:buSzPts val="1800"/>
              <a:buChar char="•"/>
            </a:pPr>
            <a:r>
              <a:rPr lang="en"/>
              <a:t>EventStats vs StreamStats</a:t>
            </a:r>
            <a:endParaRPr/>
          </a:p>
          <a:p>
            <a:pPr indent="0" lvl="0" marL="0" rtl="0" algn="l">
              <a:lnSpc>
                <a:spcPct val="115000"/>
              </a:lnSpc>
              <a:spcBef>
                <a:spcPts val="800"/>
              </a:spcBef>
              <a:spcAft>
                <a:spcPts val="0"/>
              </a:spcAft>
              <a:buNone/>
            </a:pPr>
            <a:r>
              <a:t/>
            </a:r>
            <a:endParaRPr b="1">
              <a:latin typeface="Helvetica Neue"/>
              <a:ea typeface="Helvetica Neue"/>
              <a:cs typeface="Helvetica Neue"/>
              <a:sym typeface="Helvetica Neue"/>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0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259" name="Google Shape;1259;p20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Stats:</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Understand the stats command</a:t>
            </a:r>
            <a:endParaRPr/>
          </a:p>
          <a:p>
            <a:pPr indent="-342900" lvl="0" marL="457200" rtl="0" algn="l">
              <a:lnSpc>
                <a:spcPct val="115000"/>
              </a:lnSpc>
              <a:spcBef>
                <a:spcPts val="0"/>
              </a:spcBef>
              <a:spcAft>
                <a:spcPts val="0"/>
              </a:spcAft>
              <a:buSzPts val="1800"/>
              <a:buChar char="•"/>
            </a:pPr>
            <a:r>
              <a:rPr lang="en"/>
              <a:t>Display top and rare values for given fields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EventStats vs StreamStats</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a:latin typeface="Helvetica Neue"/>
              <a:ea typeface="Helvetica Neue"/>
              <a:cs typeface="Helvetica Neue"/>
              <a:sym typeface="Helvetica Neue"/>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0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EventStats vs StreamStats</a:t>
            </a:r>
            <a:endParaRPr/>
          </a:p>
        </p:txBody>
      </p:sp>
      <p:sp>
        <p:nvSpPr>
          <p:cNvPr id="1265" name="Google Shape;1265;p20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rPr>
              <a:t>The </a:t>
            </a:r>
            <a:r>
              <a:rPr b="1" lang="en">
                <a:solidFill>
                  <a:srgbClr val="000000"/>
                </a:solidFill>
                <a:latin typeface="Helvetica Neue"/>
                <a:ea typeface="Helvetica Neue"/>
                <a:cs typeface="Helvetica Neue"/>
                <a:sym typeface="Helvetica Neue"/>
              </a:rPr>
              <a:t>eventstats</a:t>
            </a:r>
            <a:r>
              <a:rPr lang="en">
                <a:solidFill>
                  <a:srgbClr val="000000"/>
                </a:solidFill>
              </a:rPr>
              <a:t> command computes the same statistics as the stats command, but it also aggregates the results to the original raw data.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When you run the following search, it returns an events list instead of a results table, because the eventstats command does not change the raw data.</a:t>
            </a:r>
            <a:endParaRPr>
              <a:solidFill>
                <a:srgbClr val="000000"/>
              </a:solidFill>
            </a:endParaRPr>
          </a:p>
          <a:p>
            <a:pPr indent="0" lvl="0" marL="0" rtl="0" algn="l">
              <a:lnSpc>
                <a:spcPct val="115000"/>
              </a:lnSpc>
              <a:spcBef>
                <a:spcPts val="800"/>
              </a:spcBef>
              <a:spcAft>
                <a:spcPts val="0"/>
              </a:spcAft>
              <a:buNone/>
            </a:pPr>
            <a:r>
              <a:rPr lang="en" sz="1600">
                <a:solidFill>
                  <a:srgbClr val="222222"/>
                </a:solidFill>
                <a:highlight>
                  <a:srgbClr val="FFFFFF"/>
                </a:highlight>
                <a:latin typeface="Courier New"/>
                <a:ea typeface="Courier New"/>
                <a:cs typeface="Courier New"/>
                <a:sym typeface="Courier New"/>
              </a:rPr>
              <a:t>sourcetype=access_* | head 10 | eventstats sum(bytes) as ASumOfBytes by clientip</a:t>
            </a:r>
            <a:endParaRPr sz="1600">
              <a:solidFill>
                <a:srgbClr val="000000"/>
              </a:solidFill>
              <a:highlight>
                <a:srgbClr val="FFFFFF"/>
              </a:highlight>
              <a:latin typeface="Courier New"/>
              <a:ea typeface="Courier New"/>
              <a:cs typeface="Courier New"/>
              <a:sym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0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EventStats vs StreamStats</a:t>
            </a:r>
            <a:endParaRPr/>
          </a:p>
        </p:txBody>
      </p:sp>
      <p:sp>
        <p:nvSpPr>
          <p:cNvPr id="1271" name="Google Shape;1271;p20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solidFill>
                  <a:srgbClr val="000000"/>
                </a:solidFill>
              </a:rPr>
              <a:t>The</a:t>
            </a:r>
            <a:r>
              <a:rPr b="1" lang="en">
                <a:solidFill>
                  <a:srgbClr val="000000"/>
                </a:solidFill>
                <a:latin typeface="Helvetica Neue"/>
                <a:ea typeface="Helvetica Neue"/>
                <a:cs typeface="Helvetica Neue"/>
                <a:sym typeface="Helvetica Neue"/>
              </a:rPr>
              <a:t> streamstats</a:t>
            </a:r>
            <a:r>
              <a:rPr lang="en">
                <a:solidFill>
                  <a:schemeClr val="dk1"/>
                </a:solidFill>
                <a:highlight>
                  <a:srgbClr val="FFFFFF"/>
                </a:highlight>
                <a:latin typeface="Helvetica Neue"/>
                <a:ea typeface="Helvetica Neue"/>
                <a:cs typeface="Helvetica Neue"/>
                <a:sym typeface="Helvetica Neue"/>
              </a:rPr>
              <a:t> </a:t>
            </a:r>
            <a:r>
              <a:rPr lang="en">
                <a:solidFill>
                  <a:srgbClr val="000000"/>
                </a:solidFill>
              </a:rPr>
              <a:t>command also aggregates the calculated statistics to the original raw event, but it does this at the time the event is seen. </a:t>
            </a:r>
            <a:endParaRPr>
              <a:solidFill>
                <a:srgbClr val="000000"/>
              </a:solidFill>
            </a:endParaRPr>
          </a:p>
          <a:p>
            <a:pPr indent="0" lvl="0" marL="0" rtl="0" algn="l">
              <a:lnSpc>
                <a:spcPct val="115000"/>
              </a:lnSpc>
              <a:spcBef>
                <a:spcPts val="800"/>
              </a:spcBef>
              <a:spcAft>
                <a:spcPts val="0"/>
              </a:spcAft>
              <a:buNone/>
            </a:pPr>
            <a:r>
              <a:rPr lang="en">
                <a:solidFill>
                  <a:srgbClr val="000000"/>
                </a:solidFill>
              </a:rPr>
              <a:t>To demonstrate this, include the _time field in the earlier search and use streamstats.</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600">
                <a:solidFill>
                  <a:srgbClr val="222222"/>
                </a:solidFill>
                <a:highlight>
                  <a:srgbClr val="FFFFFF"/>
                </a:highlight>
                <a:latin typeface="Courier New"/>
                <a:ea typeface="Courier New"/>
                <a:cs typeface="Courier New"/>
                <a:sym typeface="Courier New"/>
              </a:rPr>
              <a:t>sourcetype=access_* | head 10 | sort _time | streamstats sum(bytes) as ASumOfBytes by clientip | table _time, clientip, bytes, ASumOfBytes</a:t>
            </a:r>
            <a:endParaRPr sz="16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Install / Download</a:t>
            </a:r>
            <a:endParaRPr/>
          </a:p>
        </p:txBody>
      </p:sp>
      <p:sp>
        <p:nvSpPr>
          <p:cNvPr id="180" name="Google Shape;180;p3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Get the latest build of Splunk and install it on your machine or can login to cloud or use pour setup on AWS. </a:t>
            </a:r>
            <a:endParaRPr/>
          </a:p>
          <a:p>
            <a:pPr indent="-342900" lvl="0" marL="457200" rtl="0" algn="l">
              <a:lnSpc>
                <a:spcPct val="115000"/>
              </a:lnSpc>
              <a:spcBef>
                <a:spcPts val="800"/>
              </a:spcBef>
              <a:spcAft>
                <a:spcPts val="0"/>
              </a:spcAft>
              <a:buSzPts val="1800"/>
              <a:buChar char="•"/>
            </a:pPr>
            <a:r>
              <a:rPr lang="en"/>
              <a:t>Local Splunk (.exe) </a:t>
            </a:r>
            <a:endParaRPr/>
          </a:p>
          <a:p>
            <a:pPr indent="-342900" lvl="0" marL="457200" rtl="0" algn="l">
              <a:lnSpc>
                <a:spcPct val="115000"/>
              </a:lnSpc>
              <a:spcBef>
                <a:spcPts val="0"/>
              </a:spcBef>
              <a:spcAft>
                <a:spcPts val="0"/>
              </a:spcAft>
              <a:buSzPts val="1800"/>
              <a:buChar char="•"/>
            </a:pPr>
            <a:r>
              <a:rPr lang="en"/>
              <a:t>Vagrant with VM’s (Virtualbox images ) </a:t>
            </a:r>
            <a:endParaRPr/>
          </a:p>
          <a:p>
            <a:pPr indent="-342900" lvl="0" marL="457200" rtl="0" algn="l">
              <a:lnSpc>
                <a:spcPct val="115000"/>
              </a:lnSpc>
              <a:spcBef>
                <a:spcPts val="0"/>
              </a:spcBef>
              <a:spcAft>
                <a:spcPts val="0"/>
              </a:spcAft>
              <a:buSzPts val="1800"/>
              <a:buChar char="•"/>
            </a:pPr>
            <a:r>
              <a:rPr lang="en"/>
              <a:t>Kubernetes (on docker with kubernetes)</a:t>
            </a:r>
            <a:endParaRPr/>
          </a:p>
          <a:p>
            <a:pPr indent="0" lvl="0" marL="0" rtl="0" algn="l">
              <a:lnSpc>
                <a:spcPct val="115000"/>
              </a:lnSpc>
              <a:spcBef>
                <a:spcPts val="800"/>
              </a:spcBef>
              <a:spcAft>
                <a:spcPts val="0"/>
              </a:spcAft>
              <a:buNone/>
            </a:pPr>
            <a:r>
              <a:rPr lang="en"/>
              <a:t>License options. </a:t>
            </a:r>
            <a:endParaRPr/>
          </a:p>
          <a:p>
            <a:pPr indent="0" lvl="0" marL="0" rtl="0" algn="l">
              <a:lnSpc>
                <a:spcPct val="115000"/>
              </a:lnSpc>
              <a:spcBef>
                <a:spcPts val="800"/>
              </a:spcBef>
              <a:spcAft>
                <a:spcPts val="0"/>
              </a:spcAft>
              <a:buNone/>
            </a:pPr>
            <a:r>
              <a:rPr lang="en"/>
              <a:t>• Splunk licensing is based on how much data per day you index into Splunk for searching.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0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277" name="Google Shape;1277;p206"/>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78" name="Google Shape;1278;p206"/>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1279" name="Google Shape;1279;p206"/>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4</a:t>
            </a:r>
            <a:endParaRPr sz="1800">
              <a:latin typeface="Helvetica Neue Light"/>
              <a:ea typeface="Helvetica Neue Light"/>
              <a:cs typeface="Helvetica Neue Light"/>
              <a:sym typeface="Helvetica Neue Light"/>
            </a:endParaRPr>
          </a:p>
        </p:txBody>
      </p:sp>
      <p:sp>
        <p:nvSpPr>
          <p:cNvPr id="1280" name="Google Shape;1280;p206"/>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Tags and Event Types</a:t>
            </a:r>
            <a:endParaRPr b="1" sz="1900">
              <a:latin typeface="Helvetica Neue"/>
              <a:ea typeface="Helvetica Neue"/>
              <a:cs typeface="Helvetica Neue"/>
              <a:sym typeface="Helvetica Neue"/>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0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1286" name="Google Shape;1286;p20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Start Searching </a:t>
            </a:r>
            <a:endParaRPr/>
          </a:p>
          <a:p>
            <a:pPr indent="-342900" lvl="0" marL="457200" rtl="0" algn="l">
              <a:lnSpc>
                <a:spcPct val="115000"/>
              </a:lnSpc>
              <a:spcBef>
                <a:spcPts val="0"/>
              </a:spcBef>
              <a:spcAft>
                <a:spcPts val="0"/>
              </a:spcAft>
              <a:buSzPts val="1800"/>
              <a:buChar char="❏"/>
            </a:pPr>
            <a:r>
              <a:rPr lang="en"/>
              <a:t>Fundamentals</a:t>
            </a:r>
            <a:endParaRPr/>
          </a:p>
          <a:p>
            <a:pPr indent="-342900" lvl="0" marL="457200" rtl="0" algn="l">
              <a:lnSpc>
                <a:spcPct val="115000"/>
              </a:lnSpc>
              <a:spcBef>
                <a:spcPts val="0"/>
              </a:spcBef>
              <a:spcAft>
                <a:spcPts val="0"/>
              </a:spcAft>
              <a:buSzPts val="1800"/>
              <a:buChar char="❏"/>
            </a:pPr>
            <a:r>
              <a:rPr lang="en"/>
              <a:t>Stats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Tags and Event Types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Creating Reports</a:t>
            </a:r>
            <a:endParaRPr/>
          </a:p>
        </p:txBody>
      </p:sp>
      <p:pic>
        <p:nvPicPr>
          <p:cNvPr id="1287" name="Google Shape;1287;p207"/>
          <p:cNvPicPr preferRelativeResize="0"/>
          <p:nvPr/>
        </p:nvPicPr>
        <p:blipFill rotWithShape="1">
          <a:blip r:embed="rId3">
            <a:alphaModFix/>
          </a:blip>
          <a:srcRect b="0" l="0" r="0" t="0"/>
          <a:stretch/>
        </p:blipFill>
        <p:spPr>
          <a:xfrm>
            <a:off x="688550" y="1351025"/>
            <a:ext cx="279300" cy="258900"/>
          </a:xfrm>
          <a:prstGeom prst="rect">
            <a:avLst/>
          </a:prstGeom>
          <a:noFill/>
          <a:ln>
            <a:noFill/>
          </a:ln>
        </p:spPr>
      </p:pic>
      <p:pic>
        <p:nvPicPr>
          <p:cNvPr id="1288" name="Google Shape;1288;p207"/>
          <p:cNvPicPr preferRelativeResize="0"/>
          <p:nvPr/>
        </p:nvPicPr>
        <p:blipFill rotWithShape="1">
          <a:blip r:embed="rId3">
            <a:alphaModFix/>
          </a:blip>
          <a:srcRect b="0" l="0" r="0" t="0"/>
          <a:stretch/>
        </p:blipFill>
        <p:spPr>
          <a:xfrm>
            <a:off x="688550" y="1655825"/>
            <a:ext cx="279300" cy="258900"/>
          </a:xfrm>
          <a:prstGeom prst="rect">
            <a:avLst/>
          </a:prstGeom>
          <a:noFill/>
          <a:ln>
            <a:noFill/>
          </a:ln>
        </p:spPr>
      </p:pic>
      <p:pic>
        <p:nvPicPr>
          <p:cNvPr id="1289" name="Google Shape;1289;p207"/>
          <p:cNvPicPr preferRelativeResize="0"/>
          <p:nvPr/>
        </p:nvPicPr>
        <p:blipFill rotWithShape="1">
          <a:blip r:embed="rId3">
            <a:alphaModFix/>
          </a:blip>
          <a:srcRect b="0" l="0" r="0" t="0"/>
          <a:stretch/>
        </p:blipFill>
        <p:spPr>
          <a:xfrm>
            <a:off x="688550" y="1960625"/>
            <a:ext cx="279300" cy="2589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0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rtl="0" algn="l">
              <a:spcBef>
                <a:spcPts val="0"/>
              </a:spcBef>
              <a:spcAft>
                <a:spcPts val="0"/>
              </a:spcAft>
              <a:buNone/>
            </a:pPr>
            <a:r>
              <a:rPr lang="en">
                <a:solidFill>
                  <a:schemeClr val="lt1"/>
                </a:solidFill>
              </a:rPr>
              <a:t>  </a:t>
            </a:r>
            <a:r>
              <a:rPr lang="en"/>
              <a:t>Outline</a:t>
            </a:r>
            <a:endParaRPr/>
          </a:p>
        </p:txBody>
      </p:sp>
      <p:sp>
        <p:nvSpPr>
          <p:cNvPr id="1295" name="Google Shape;1295;p20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Tags and Event Types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Understand the eval command</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Perform calculations on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Convert round and format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Use conditional statements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Using REX </a:t>
            </a:r>
            <a:r>
              <a:rPr lang="en">
                <a:solidFill>
                  <a:schemeClr val="dk1"/>
                </a:solidFill>
              </a:rPr>
              <a:t>and RegEx</a:t>
            </a:r>
            <a:endParaRPr>
              <a:solidFill>
                <a:srgbClr val="000000"/>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0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a:t>
            </a:r>
            <a:r>
              <a:rPr lang="en"/>
              <a:t>eval</a:t>
            </a:r>
            <a:endParaRPr/>
          </a:p>
        </p:txBody>
      </p:sp>
      <p:sp>
        <p:nvSpPr>
          <p:cNvPr id="1301" name="Google Shape;1301;p20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eval command calculates an expression and puts the resulting value into a search results field.</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If the field name that you specify does not match a field in the output, a new field is added to the search results.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If the field name that you specify matches a field name that already exists in the search results, the results of the eval expression overwrite the values in that field. </a:t>
            </a:r>
            <a:endParaRPr>
              <a:solidFill>
                <a:srgbClr val="00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1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eval</a:t>
            </a:r>
            <a:endParaRPr/>
          </a:p>
        </p:txBody>
      </p:sp>
      <p:sp>
        <p:nvSpPr>
          <p:cNvPr id="1307" name="Google Shape;1307;p21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eval command evaluates mathematical, string, and boolean expressions.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eval &lt;field&gt;=&lt;expression&gt; ["," &lt;field&gt;=&lt;expression&gt;]... </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11"/>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Syntax</a:t>
            </a:r>
            <a:endParaRPr/>
          </a:p>
        </p:txBody>
      </p:sp>
      <p:sp>
        <p:nvSpPr>
          <p:cNvPr id="1313" name="Google Shape;1313;p21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syntax of the eval expression is checked before running the search, and an exception is thrown for an invalid expression.</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The result of an eval expression cannot be Boolean. If, at search time, the expression cannot be evaluated successfully for a given event, eval erases the resulting field.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If the expression references a field name that contains non-alphanumeric characters, it needs to be surrounded by single quotation marks. For example, if the field name is server-1 you specify the field name like this new=count+'server-1'. </a:t>
            </a:r>
            <a:endParaRPr>
              <a:solidFill>
                <a:srgbClr val="000000"/>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12"/>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Syntax</a:t>
            </a:r>
            <a:endParaRPr/>
          </a:p>
        </p:txBody>
      </p:sp>
      <p:sp>
        <p:nvSpPr>
          <p:cNvPr id="1319" name="Google Shape;1319;p21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If the expression references literal strings it needs to be surrounded by double quotation marks. For example, if the string you want to use is server- you specify the string like this new="server-".host.</a:t>
            </a:r>
            <a:endParaRPr>
              <a:solidFill>
                <a:srgbClr val="00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13"/>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Usage </a:t>
            </a:r>
            <a:endParaRPr/>
          </a:p>
        </p:txBody>
      </p:sp>
      <p:sp>
        <p:nvSpPr>
          <p:cNvPr id="1325" name="Google Shape;1325;p21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eval command is a </a:t>
            </a:r>
            <a:r>
              <a:rPr b="1" lang="en">
                <a:solidFill>
                  <a:srgbClr val="000000"/>
                </a:solidFill>
                <a:latin typeface="Helvetica Neue"/>
                <a:ea typeface="Helvetica Neue"/>
                <a:cs typeface="Helvetica Neue"/>
                <a:sym typeface="Helvetica Neue"/>
              </a:rPr>
              <a:t>distributable streaming command.</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General:</a:t>
            </a:r>
            <a:r>
              <a:rPr lang="en">
                <a:solidFill>
                  <a:srgbClr val="000000"/>
                </a:solidFill>
              </a:rPr>
              <a:t> When you use the eval command, you must specify a field name. The results of the that you want to evaluate are placed in that field.</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Functions:</a:t>
            </a:r>
            <a:r>
              <a:rPr lang="en">
                <a:solidFill>
                  <a:srgbClr val="000000"/>
                </a:solidFill>
              </a:rPr>
              <a:t> You can use a wide range of functions with the eval command. </a:t>
            </a:r>
            <a:r>
              <a:rPr b="1" lang="en">
                <a:solidFill>
                  <a:srgbClr val="000000"/>
                </a:solidFill>
                <a:latin typeface="Helvetica Neue"/>
                <a:ea typeface="Helvetica Neue"/>
                <a:cs typeface="Helvetica Neue"/>
                <a:sym typeface="Helvetica Neue"/>
              </a:rPr>
              <a:t>Operators: </a:t>
            </a:r>
            <a:r>
              <a:rPr lang="en">
                <a:solidFill>
                  <a:srgbClr val="000000"/>
                </a:solidFill>
              </a:rPr>
              <a:t>The following table lists the basic operations you can perform with the eval command.</a:t>
            </a:r>
            <a:endParaRPr>
              <a:solidFill>
                <a:srgbClr val="000000"/>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14"/>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Usage</a:t>
            </a:r>
            <a:endParaRPr/>
          </a:p>
        </p:txBody>
      </p:sp>
      <p:pic>
        <p:nvPicPr>
          <p:cNvPr id="1331" name="Google Shape;1331;p214"/>
          <p:cNvPicPr preferRelativeResize="0"/>
          <p:nvPr/>
        </p:nvPicPr>
        <p:blipFill>
          <a:blip r:embed="rId3">
            <a:alphaModFix/>
          </a:blip>
          <a:stretch>
            <a:fillRect/>
          </a:stretch>
        </p:blipFill>
        <p:spPr>
          <a:xfrm>
            <a:off x="834925" y="1688075"/>
            <a:ext cx="7474150" cy="20525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21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337" name="Google Shape;1337;p215"/>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a:t>
            </a:r>
            <a:r>
              <a:rPr b="1" lang="en" sz="2700">
                <a:latin typeface="Helvetica Neue"/>
                <a:ea typeface="Helvetica Neue"/>
                <a:cs typeface="Helvetica Neue"/>
                <a:sym typeface="Helvetica Neue"/>
              </a:rPr>
              <a:t>B 14: Basic Examples</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338" name="Google Shape;1338;p215"/>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8"/>
          <p:cNvSpPr txBox="1"/>
          <p:nvPr>
            <p:ph idx="1" type="subTitle"/>
          </p:nvPr>
        </p:nvSpPr>
        <p:spPr>
          <a:xfrm>
            <a:off x="3879055" y="3927870"/>
            <a:ext cx="5265000" cy="572700"/>
          </a:xfrm>
          <a:prstGeom prst="rect">
            <a:avLst/>
          </a:prstGeom>
        </p:spPr>
        <p:txBody>
          <a:bodyPr anchorCtr="0" anchor="t" bIns="34275" lIns="67500" spcFirstLastPara="1" rIns="68575" wrap="square" tIns="35100">
            <a:noAutofit/>
          </a:bodyPr>
          <a:lstStyle/>
          <a:p>
            <a:pPr indent="-228600" lvl="0" marL="457200" rtl="0" algn="ctr">
              <a:lnSpc>
                <a:spcPct val="115000"/>
              </a:lnSpc>
              <a:spcBef>
                <a:spcPts val="800"/>
              </a:spcBef>
              <a:spcAft>
                <a:spcPts val="0"/>
              </a:spcAft>
              <a:buSzPts val="2100"/>
              <a:buFont typeface="Helvetica Neue"/>
              <a:buNone/>
            </a:pPr>
            <a:r>
              <a:rPr b="1" lang="en">
                <a:latin typeface="Helvetica Neue"/>
                <a:ea typeface="Helvetica Neue"/>
                <a:cs typeface="Helvetica Neue"/>
                <a:sym typeface="Helvetica Neue"/>
              </a:rPr>
              <a:t>SPLUNK FUNDAMENTALS</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Install / Download</a:t>
            </a:r>
            <a:endParaRPr/>
          </a:p>
        </p:txBody>
      </p:sp>
      <p:sp>
        <p:nvSpPr>
          <p:cNvPr id="186" name="Google Shape;186;p3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The free license will let you index up to 500MB per day. </a:t>
            </a:r>
            <a:endParaRPr/>
          </a:p>
          <a:p>
            <a:pPr indent="-342900" lvl="0" marL="457200" rtl="0" algn="l">
              <a:lnSpc>
                <a:spcPct val="115000"/>
              </a:lnSpc>
              <a:spcBef>
                <a:spcPts val="0"/>
              </a:spcBef>
              <a:spcAft>
                <a:spcPts val="0"/>
              </a:spcAft>
              <a:buSzPts val="1800"/>
              <a:buChar char="•"/>
            </a:pPr>
            <a:r>
              <a:rPr lang="en"/>
              <a:t>Get a development license for their personal workstation. This will let you index up to 10GB per day and unlock all the enterprise features.</a:t>
            </a:r>
            <a:endParaRPr/>
          </a:p>
          <a:p>
            <a:pPr indent="0" lvl="0" marL="0" rtl="0" algn="l">
              <a:lnSpc>
                <a:spcPct val="115000"/>
              </a:lnSpc>
              <a:spcBef>
                <a:spcPts val="800"/>
              </a:spcBef>
              <a:spcAft>
                <a:spcPts val="0"/>
              </a:spcAft>
              <a:buNone/>
            </a:pPr>
            <a:r>
              <a:rPr lang="en"/>
              <a:t>Change your default admin password on Splunk once you login for the first time.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1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Basic</a:t>
            </a:r>
            <a:r>
              <a:rPr lang="en">
                <a:solidFill>
                  <a:schemeClr val="lt1"/>
                </a:solidFill>
              </a:rPr>
              <a:t> </a:t>
            </a:r>
            <a:r>
              <a:rPr lang="en"/>
              <a:t>Examples</a:t>
            </a:r>
            <a:endParaRPr/>
          </a:p>
        </p:txBody>
      </p:sp>
      <p:sp>
        <p:nvSpPr>
          <p:cNvPr id="1344" name="Google Shape;1344;p21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Create a new field that contains the result of a calculation</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Create a new field called velocity in each event. Calculate the velocity by dividing the values in the distance field by the values in the time field.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 eval velocity=distance/time </a:t>
            </a:r>
            <a:endParaRPr sz="1600">
              <a:solidFill>
                <a:srgbClr val="000000"/>
              </a:solidFill>
              <a:latin typeface="Courier New"/>
              <a:ea typeface="Courier New"/>
              <a:cs typeface="Courier New"/>
              <a:sym typeface="Courier New"/>
            </a:endParaRPr>
          </a:p>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Use the if function to determine the values placed in the status field Create a field called status in each event.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Using the if function, set the value in the status field to OK if the error value is 200. Otherwise set the status value to Error.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 eval status = if(error == 200, "OK", "Error")</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21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350" name="Google Shape;1350;p21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14</a:t>
            </a:r>
            <a:endParaRPr b="1" sz="2700">
              <a:latin typeface="Helvetica Neue"/>
              <a:ea typeface="Helvetica Neue"/>
              <a:cs typeface="Helvetica Neue"/>
              <a:sym typeface="Helvetica Neue"/>
            </a:endParaRPr>
          </a:p>
        </p:txBody>
      </p:sp>
      <p:pic>
        <p:nvPicPr>
          <p:cNvPr id="1351" name="Google Shape;1351;p21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1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Difference between</a:t>
            </a:r>
            <a:r>
              <a:rPr lang="en">
                <a:solidFill>
                  <a:schemeClr val="lt1"/>
                </a:solidFill>
              </a:rPr>
              <a:t> </a:t>
            </a:r>
            <a:r>
              <a:rPr lang="en"/>
              <a:t>eval</a:t>
            </a:r>
            <a:r>
              <a:rPr lang="en">
                <a:solidFill>
                  <a:schemeClr val="lt1"/>
                </a:solidFill>
              </a:rPr>
              <a:t> </a:t>
            </a:r>
            <a:r>
              <a:rPr lang="en"/>
              <a:t>and</a:t>
            </a:r>
            <a:r>
              <a:rPr lang="en">
                <a:solidFill>
                  <a:schemeClr val="lt1"/>
                </a:solidFill>
              </a:rPr>
              <a:t> </a:t>
            </a:r>
            <a:r>
              <a:rPr lang="en"/>
              <a:t>stats</a:t>
            </a:r>
            <a:r>
              <a:rPr lang="en">
                <a:solidFill>
                  <a:schemeClr val="lt1"/>
                </a:solidFill>
              </a:rPr>
              <a:t> </a:t>
            </a:r>
            <a:r>
              <a:rPr lang="en"/>
              <a:t>command</a:t>
            </a:r>
            <a:endParaRPr/>
          </a:p>
        </p:txBody>
      </p:sp>
      <p:sp>
        <p:nvSpPr>
          <p:cNvPr id="1357" name="Google Shape;1357;p21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stats command calculates statistics based on fields in your events. The eval command creates new fields in your events by using existing fields and an evaluation expression.</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p:txBody>
      </p:sp>
      <p:pic>
        <p:nvPicPr>
          <p:cNvPr id="1358" name="Google Shape;1358;p218"/>
          <p:cNvPicPr preferRelativeResize="0"/>
          <p:nvPr/>
        </p:nvPicPr>
        <p:blipFill>
          <a:blip r:embed="rId3">
            <a:alphaModFix/>
          </a:blip>
          <a:stretch>
            <a:fillRect/>
          </a:stretch>
        </p:blipFill>
        <p:spPr>
          <a:xfrm>
            <a:off x="1868525" y="2440725"/>
            <a:ext cx="5746275" cy="2059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1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rtl="0" algn="l">
              <a:spcBef>
                <a:spcPts val="0"/>
              </a:spcBef>
              <a:spcAft>
                <a:spcPts val="0"/>
              </a:spcAft>
              <a:buNone/>
            </a:pPr>
            <a:r>
              <a:rPr lang="en">
                <a:solidFill>
                  <a:schemeClr val="lt1"/>
                </a:solidFill>
              </a:rPr>
              <a:t>  </a:t>
            </a:r>
            <a:r>
              <a:rPr lang="en"/>
              <a:t>Outline</a:t>
            </a:r>
            <a:endParaRPr/>
          </a:p>
        </p:txBody>
      </p:sp>
      <p:sp>
        <p:nvSpPr>
          <p:cNvPr id="1364" name="Google Shape;1364;p21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Tags and Event Types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Understand the eval command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Perform calculations on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Convert round and format field values</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Use conditional statements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Using REX and RegEx</a:t>
            </a:r>
            <a:endParaRPr>
              <a:solidFill>
                <a:srgbClr val="00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2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a:t>
            </a:r>
            <a:r>
              <a:rPr lang="en"/>
              <a:t>Time</a:t>
            </a:r>
            <a:endParaRPr/>
          </a:p>
        </p:txBody>
      </p:sp>
      <p:sp>
        <p:nvSpPr>
          <p:cNvPr id="1370" name="Google Shape;1370;p220"/>
          <p:cNvSpPr txBox="1"/>
          <p:nvPr>
            <p:ph idx="1" type="body"/>
          </p:nvPr>
        </p:nvSpPr>
        <p:spPr>
          <a:xfrm>
            <a:off x="694350" y="1058525"/>
            <a:ext cx="83280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Clr>
                <a:schemeClr val="dk1"/>
              </a:buClr>
              <a:buSzPts val="800"/>
              <a:buFont typeface="Arial"/>
              <a:buNone/>
            </a:pPr>
            <a:r>
              <a:rPr b="1" lang="en">
                <a:latin typeface="Helvetica Neue"/>
                <a:ea typeface="Helvetica Neue"/>
                <a:cs typeface="Helvetica Neue"/>
                <a:sym typeface="Helvetica Neue"/>
              </a:rPr>
              <a:t>Timestamp</a:t>
            </a:r>
            <a:endParaRPr b="1">
              <a:latin typeface="Helvetica Neue"/>
              <a:ea typeface="Helvetica Neue"/>
              <a:cs typeface="Helvetica Neue"/>
              <a:sym typeface="Helvetica Neue"/>
            </a:endParaRPr>
          </a:p>
          <a:p>
            <a:pPr indent="0" lvl="0" marL="0" rtl="0" algn="l">
              <a:spcBef>
                <a:spcPts val="800"/>
              </a:spcBef>
              <a:spcAft>
                <a:spcPts val="0"/>
              </a:spcAft>
              <a:buClr>
                <a:schemeClr val="dk1"/>
              </a:buClr>
              <a:buSzPts val="800"/>
              <a:buFont typeface="Arial"/>
              <a:buNone/>
            </a:pPr>
            <a:r>
              <a:rPr lang="en"/>
              <a:t>(n) A default field that represents time information in an event. Most events contain timestamps. In cases where an event does not contain timestamp information, Splunk Enterprise attempts to assign a timestamp value to the event at index time.</a:t>
            </a:r>
            <a:endParaRPr/>
          </a:p>
          <a:p>
            <a:pPr indent="0" lvl="0" marL="0" rtl="0" algn="l">
              <a:spcBef>
                <a:spcPts val="80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21"/>
          <p:cNvSpPr txBox="1"/>
          <p:nvPr>
            <p:ph idx="1" type="body"/>
          </p:nvPr>
        </p:nvSpPr>
        <p:spPr>
          <a:xfrm>
            <a:off x="694350" y="1058525"/>
            <a:ext cx="82377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Clr>
                <a:schemeClr val="dk1"/>
              </a:buClr>
              <a:buSzPts val="800"/>
              <a:buFont typeface="Arial"/>
              <a:buNone/>
            </a:pPr>
            <a:r>
              <a:rPr b="1" lang="en">
                <a:latin typeface="Helvetica Neue"/>
                <a:ea typeface="Helvetica Neue"/>
                <a:cs typeface="Helvetica Neue"/>
                <a:sym typeface="Helvetica Neue"/>
              </a:rPr>
              <a:t>The _time field</a:t>
            </a:r>
            <a:endParaRPr b="1">
              <a:latin typeface="Helvetica Neue"/>
              <a:ea typeface="Helvetica Neue"/>
              <a:cs typeface="Helvetica Neue"/>
              <a:sym typeface="Helvetica Neue"/>
            </a:endParaRPr>
          </a:p>
          <a:p>
            <a:pPr indent="-279400" lvl="0" marL="342900" rtl="0" algn="l">
              <a:lnSpc>
                <a:spcPct val="115000"/>
              </a:lnSpc>
              <a:spcBef>
                <a:spcPts val="800"/>
              </a:spcBef>
              <a:spcAft>
                <a:spcPts val="0"/>
              </a:spcAft>
              <a:buSzPts val="1800"/>
              <a:buChar char="•"/>
            </a:pPr>
            <a:r>
              <a:rPr lang="en"/>
              <a:t>A Splunk-generated default field that represents time.</a:t>
            </a:r>
            <a:endParaRPr/>
          </a:p>
          <a:p>
            <a:pPr indent="-279400" lvl="0" marL="342900" rtl="0" algn="l">
              <a:lnSpc>
                <a:spcPct val="115000"/>
              </a:lnSpc>
              <a:spcBef>
                <a:spcPts val="0"/>
              </a:spcBef>
              <a:spcAft>
                <a:spcPts val="0"/>
              </a:spcAft>
              <a:buSzPts val="1800"/>
              <a:buChar char="•"/>
            </a:pPr>
            <a:r>
              <a:rPr lang="en"/>
              <a:t>Timestamps are usually added automatically based on the event raw data.</a:t>
            </a:r>
            <a:endParaRPr/>
          </a:p>
          <a:p>
            <a:pPr indent="-279400" lvl="0" marL="342900" rtl="0" algn="l">
              <a:lnSpc>
                <a:spcPct val="115000"/>
              </a:lnSpc>
              <a:spcBef>
                <a:spcPts val="0"/>
              </a:spcBef>
              <a:spcAft>
                <a:spcPts val="0"/>
              </a:spcAft>
              <a:buSzPts val="1800"/>
              <a:buChar char="•"/>
            </a:pPr>
            <a:r>
              <a:rPr lang="en"/>
              <a:t>If time and date information are not included in the event raw data, Splunk attempts to “guess” at a timestamp.</a:t>
            </a:r>
            <a:endParaRPr/>
          </a:p>
          <a:p>
            <a:pPr indent="-279400" lvl="0" marL="342900" rtl="0" algn="l">
              <a:lnSpc>
                <a:spcPct val="115000"/>
              </a:lnSpc>
              <a:spcBef>
                <a:spcPts val="0"/>
              </a:spcBef>
              <a:spcAft>
                <a:spcPts val="0"/>
              </a:spcAft>
              <a:buSzPts val="1800"/>
              <a:buChar char="•"/>
            </a:pPr>
            <a:r>
              <a:rPr lang="en"/>
              <a:t>As a last resort, Splunk will set the timestamp to the system time.</a:t>
            </a:r>
            <a:endParaRPr/>
          </a:p>
          <a:p>
            <a:pPr indent="0" lvl="0" marL="0" rtl="0" algn="l">
              <a:spcBef>
                <a:spcPts val="800"/>
              </a:spcBef>
              <a:spcAft>
                <a:spcPts val="0"/>
              </a:spcAft>
              <a:buNone/>
            </a:pPr>
            <a:r>
              <a:t/>
            </a:r>
            <a:endParaRPr/>
          </a:p>
        </p:txBody>
      </p:sp>
      <p:sp>
        <p:nvSpPr>
          <p:cNvPr id="1376" name="Google Shape;1376;p221"/>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2"/>
          <p:cNvSpPr txBox="1"/>
          <p:nvPr>
            <p:ph idx="1" type="body"/>
          </p:nvPr>
        </p:nvSpPr>
        <p:spPr>
          <a:xfrm>
            <a:off x="694350" y="1058525"/>
            <a:ext cx="7909800" cy="2576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Clr>
                <a:schemeClr val="dk1"/>
              </a:buClr>
              <a:buSzPts val="800"/>
              <a:buFont typeface="Arial"/>
              <a:buNone/>
            </a:pPr>
            <a:r>
              <a:rPr lang="en"/>
              <a:t>Splunk uses the timestamp information for the time selector in the search bar.</a:t>
            </a:r>
            <a:endParaRPr/>
          </a:p>
          <a:p>
            <a:pPr indent="0" lvl="0" marL="0" rtl="0" algn="l">
              <a:spcBef>
                <a:spcPts val="800"/>
              </a:spcBef>
              <a:spcAft>
                <a:spcPts val="0"/>
              </a:spcAft>
              <a:buNone/>
            </a:pPr>
            <a:r>
              <a:t/>
            </a:r>
            <a:endParaRPr/>
          </a:p>
        </p:txBody>
      </p:sp>
      <p:pic>
        <p:nvPicPr>
          <p:cNvPr id="1382" name="Google Shape;1382;p222"/>
          <p:cNvPicPr preferRelativeResize="0"/>
          <p:nvPr/>
        </p:nvPicPr>
        <p:blipFill>
          <a:blip r:embed="rId3">
            <a:alphaModFix/>
          </a:blip>
          <a:stretch>
            <a:fillRect/>
          </a:stretch>
        </p:blipFill>
        <p:spPr>
          <a:xfrm>
            <a:off x="3970443" y="1746675"/>
            <a:ext cx="4291782" cy="2944725"/>
          </a:xfrm>
          <a:prstGeom prst="rect">
            <a:avLst/>
          </a:prstGeom>
          <a:noFill/>
          <a:ln>
            <a:noFill/>
          </a:ln>
        </p:spPr>
      </p:pic>
      <p:pic>
        <p:nvPicPr>
          <p:cNvPr id="1383" name="Google Shape;1383;p222"/>
          <p:cNvPicPr preferRelativeResize="0"/>
          <p:nvPr/>
        </p:nvPicPr>
        <p:blipFill>
          <a:blip r:embed="rId4">
            <a:alphaModFix/>
          </a:blip>
          <a:stretch>
            <a:fillRect/>
          </a:stretch>
        </p:blipFill>
        <p:spPr>
          <a:xfrm>
            <a:off x="849600" y="2604581"/>
            <a:ext cx="1693069" cy="642938"/>
          </a:xfrm>
          <a:prstGeom prst="rect">
            <a:avLst/>
          </a:prstGeom>
          <a:noFill/>
          <a:ln>
            <a:noFill/>
          </a:ln>
        </p:spPr>
      </p:pic>
      <p:sp>
        <p:nvSpPr>
          <p:cNvPr id="1384" name="Google Shape;1384;p222"/>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3"/>
          <p:cNvSpPr txBox="1"/>
          <p:nvPr>
            <p:ph idx="1" type="body"/>
          </p:nvPr>
        </p:nvSpPr>
        <p:spPr>
          <a:xfrm>
            <a:off x="694350" y="1058525"/>
            <a:ext cx="7907400" cy="29829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Clr>
                <a:schemeClr val="dk1"/>
              </a:buClr>
              <a:buSzPts val="800"/>
              <a:buFont typeface="Arial"/>
              <a:buNone/>
            </a:pPr>
            <a:r>
              <a:rPr b="1" lang="en">
                <a:latin typeface="Helvetica Neue"/>
                <a:ea typeface="Helvetica Neue"/>
                <a:cs typeface="Helvetica Neue"/>
                <a:sym typeface="Helvetica Neue"/>
              </a:rPr>
              <a:t>Time Conversion</a:t>
            </a:r>
            <a:endParaRPr b="1">
              <a:latin typeface="Helvetica Neue"/>
              <a:ea typeface="Helvetica Neue"/>
              <a:cs typeface="Helvetica Neue"/>
              <a:sym typeface="Helvetica Neue"/>
            </a:endParaRPr>
          </a:p>
          <a:p>
            <a:pPr indent="-279400" lvl="0" marL="342900" rtl="0" algn="l">
              <a:spcBef>
                <a:spcPts val="800"/>
              </a:spcBef>
              <a:spcAft>
                <a:spcPts val="0"/>
              </a:spcAft>
              <a:buSzPts val="1800"/>
              <a:buChar char="•"/>
            </a:pPr>
            <a:r>
              <a:rPr lang="en"/>
              <a:t>Time can be converted from Splunk’s default to a format of your choice using the strftime() eval function</a:t>
            </a:r>
            <a:endParaRPr/>
          </a:p>
          <a:p>
            <a:pPr indent="0" lvl="0" marL="0" rtl="0" algn="l">
              <a:spcBef>
                <a:spcPts val="800"/>
              </a:spcBef>
              <a:spcAft>
                <a:spcPts val="0"/>
              </a:spcAft>
              <a:buNone/>
            </a:pPr>
            <a:r>
              <a:t/>
            </a:r>
            <a:endParaRPr/>
          </a:p>
          <a:p>
            <a:pPr indent="457200" lvl="0" marL="0" rtl="0" algn="l">
              <a:spcBef>
                <a:spcPts val="800"/>
              </a:spcBef>
              <a:spcAft>
                <a:spcPts val="0"/>
              </a:spcAft>
              <a:buNone/>
            </a:pPr>
            <a:r>
              <a:rPr lang="en">
                <a:latin typeface="Courier New"/>
                <a:ea typeface="Courier New"/>
                <a:cs typeface="Courier New"/>
                <a:sym typeface="Courier New"/>
              </a:rPr>
              <a:t>| eval time=strftime(_time, “%H:%M”)</a:t>
            </a:r>
            <a:endParaRPr/>
          </a:p>
        </p:txBody>
      </p:sp>
      <p:sp>
        <p:nvSpPr>
          <p:cNvPr id="1390" name="Google Shape;1390;p223"/>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24"/>
          <p:cNvSpPr txBox="1"/>
          <p:nvPr>
            <p:ph idx="1" type="body"/>
          </p:nvPr>
        </p:nvSpPr>
        <p:spPr>
          <a:xfrm>
            <a:off x="621000" y="1208168"/>
            <a:ext cx="7884000" cy="809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Time Conversion</a:t>
            </a:r>
            <a:endParaRPr b="1">
              <a:latin typeface="Helvetica Neue"/>
              <a:ea typeface="Helvetica Neue"/>
              <a:cs typeface="Helvetica Neue"/>
              <a:sym typeface="Helvetica Neue"/>
            </a:endParaRPr>
          </a:p>
        </p:txBody>
      </p:sp>
      <p:graphicFrame>
        <p:nvGraphicFramePr>
          <p:cNvPr id="1396" name="Google Shape;1396;p224"/>
          <p:cNvGraphicFramePr/>
          <p:nvPr/>
        </p:nvGraphicFramePr>
        <p:xfrm>
          <a:off x="714375" y="2000250"/>
          <a:ext cx="3000000" cy="3000000"/>
        </p:xfrm>
        <a:graphic>
          <a:graphicData uri="http://schemas.openxmlformats.org/drawingml/2006/table">
            <a:tbl>
              <a:tblPr>
                <a:noFill/>
                <a:tableStyleId>{677F5372-0EEF-4FF4-A477-0D3EDDCDE5D4}</a:tableStyleId>
              </a:tblPr>
              <a:tblGrid>
                <a:gridCol w="1091300"/>
                <a:gridCol w="2129425"/>
              </a:tblGrid>
              <a:tr h="285750">
                <a:tc>
                  <a:txBody>
                    <a:bodyPr/>
                    <a:lstStyle/>
                    <a:p>
                      <a:pPr indent="0" lvl="0" marL="0" rtl="0" algn="l">
                        <a:spcBef>
                          <a:spcPts val="0"/>
                        </a:spcBef>
                        <a:spcAft>
                          <a:spcPts val="0"/>
                        </a:spcAft>
                        <a:buNone/>
                      </a:pPr>
                      <a:r>
                        <a:rPr b="1" lang="en" sz="1100">
                          <a:latin typeface="Helvetica Neue"/>
                          <a:ea typeface="Helvetica Neue"/>
                          <a:cs typeface="Helvetica Neue"/>
                          <a:sym typeface="Helvetica Neue"/>
                        </a:rPr>
                        <a:t>Time variable </a:t>
                      </a:r>
                      <a:endParaRPr b="1" sz="1100">
                        <a:latin typeface="Helvetica Neue"/>
                        <a:ea typeface="Helvetica Neue"/>
                        <a:cs typeface="Helvetica Neue"/>
                        <a:sym typeface="Helvetica Neue"/>
                      </a:endParaRPr>
                    </a:p>
                  </a:txBody>
                  <a:tcPr marT="68575" marB="68575" marR="68575" marL="68575"/>
                </a:tc>
                <a:tc>
                  <a:txBody>
                    <a:bodyPr/>
                    <a:lstStyle/>
                    <a:p>
                      <a:pPr indent="0" lvl="0" marL="0" rtl="0" algn="l">
                        <a:spcBef>
                          <a:spcPts val="0"/>
                        </a:spcBef>
                        <a:spcAft>
                          <a:spcPts val="0"/>
                        </a:spcAft>
                        <a:buClr>
                          <a:schemeClr val="dk1"/>
                        </a:buClr>
                        <a:buSzPts val="800"/>
                        <a:buFont typeface="Arial"/>
                        <a:buNone/>
                      </a:pPr>
                      <a:r>
                        <a:rPr b="1" lang="en" sz="1100">
                          <a:solidFill>
                            <a:schemeClr val="dk1"/>
                          </a:solidFill>
                          <a:latin typeface="Helvetica Neue"/>
                          <a:ea typeface="Helvetica Neue"/>
                          <a:cs typeface="Helvetica Neue"/>
                          <a:sym typeface="Helvetica Neue"/>
                        </a:rPr>
                        <a:t>Description</a:t>
                      </a:r>
                      <a:endParaRPr b="1" sz="1100">
                        <a:latin typeface="Helvetica Neue"/>
                        <a:ea typeface="Helvetica Neue"/>
                        <a:cs typeface="Helvetica Neue"/>
                        <a:sym typeface="Helvetica Neue"/>
                      </a:endParaRPr>
                    </a:p>
                  </a:txBody>
                  <a:tcPr marT="68575" marB="68575" marR="68575" marL="68575"/>
                </a:tc>
              </a:tr>
              <a:tr h="285750">
                <a:tc>
                  <a:txBody>
                    <a:bodyPr/>
                    <a:lstStyle/>
                    <a:p>
                      <a:pPr indent="0" lvl="0" marL="0" rtl="0" algn="l">
                        <a:spcBef>
                          <a:spcPts val="0"/>
                        </a:spcBef>
                        <a:spcAft>
                          <a:spcPts val="0"/>
                        </a:spcAft>
                        <a:buNone/>
                      </a:pPr>
                      <a:r>
                        <a:rPr lang="en" sz="1100"/>
                        <a:t>%H </a:t>
                      </a:r>
                      <a:endParaRPr sz="1100"/>
                    </a:p>
                  </a:txBody>
                  <a:tcPr marT="68575" marB="68575" marR="68575" marL="68575"/>
                </a:tc>
                <a:tc>
                  <a:txBody>
                    <a:bodyPr/>
                    <a:lstStyle/>
                    <a:p>
                      <a:pPr indent="0" lvl="0" marL="0" rtl="0" algn="l">
                        <a:spcBef>
                          <a:spcPts val="0"/>
                        </a:spcBef>
                        <a:spcAft>
                          <a:spcPts val="0"/>
                        </a:spcAft>
                        <a:buNone/>
                      </a:pPr>
                      <a:r>
                        <a:rPr lang="en" sz="1100">
                          <a:solidFill>
                            <a:schemeClr val="dk1"/>
                          </a:solidFill>
                        </a:rPr>
                        <a:t>Hour (24 hour clock)</a:t>
                      </a:r>
                      <a:endParaRPr sz="1100"/>
                    </a:p>
                  </a:txBody>
                  <a:tcPr marT="68575" marB="68575" marR="68575" marL="68575"/>
                </a:tc>
              </a:tr>
              <a:tr h="285750">
                <a:tc>
                  <a:txBody>
                    <a:bodyPr/>
                    <a:lstStyle/>
                    <a:p>
                      <a:pPr indent="0" lvl="0" marL="0" rtl="0" algn="l">
                        <a:spcBef>
                          <a:spcPts val="0"/>
                        </a:spcBef>
                        <a:spcAft>
                          <a:spcPts val="0"/>
                        </a:spcAft>
                        <a:buClr>
                          <a:schemeClr val="dk1"/>
                        </a:buClr>
                        <a:buSzPts val="800"/>
                        <a:buFont typeface="Arial"/>
                        <a:buNone/>
                      </a:pPr>
                      <a:r>
                        <a:rPr lang="en" sz="1100">
                          <a:solidFill>
                            <a:schemeClr val="dk1"/>
                          </a:solidFill>
                        </a:rPr>
                        <a:t>%I </a:t>
                      </a:r>
                      <a:endParaRPr sz="1100"/>
                    </a:p>
                  </a:txBody>
                  <a:tcPr marT="68575" marB="68575" marR="68575" marL="68575"/>
                </a:tc>
                <a:tc>
                  <a:txBody>
                    <a:bodyPr/>
                    <a:lstStyle/>
                    <a:p>
                      <a:pPr indent="0" lvl="0" marL="0" rtl="0" algn="l">
                        <a:spcBef>
                          <a:spcPts val="0"/>
                        </a:spcBef>
                        <a:spcAft>
                          <a:spcPts val="0"/>
                        </a:spcAft>
                        <a:buNone/>
                      </a:pPr>
                      <a:r>
                        <a:rPr lang="en" sz="1100">
                          <a:solidFill>
                            <a:schemeClr val="dk1"/>
                          </a:solidFill>
                        </a:rPr>
                        <a:t>Hour (12 hour clock)</a:t>
                      </a:r>
                      <a:endParaRPr sz="1100"/>
                    </a:p>
                  </a:txBody>
                  <a:tcPr marT="68575" marB="68575" marR="68575" marL="68575"/>
                </a:tc>
              </a:tr>
              <a:tr h="285750">
                <a:tc>
                  <a:txBody>
                    <a:bodyPr/>
                    <a:lstStyle/>
                    <a:p>
                      <a:pPr indent="0" lvl="0" marL="0" rtl="0" algn="l">
                        <a:spcBef>
                          <a:spcPts val="0"/>
                        </a:spcBef>
                        <a:spcAft>
                          <a:spcPts val="0"/>
                        </a:spcAft>
                        <a:buClr>
                          <a:schemeClr val="dk1"/>
                        </a:buClr>
                        <a:buSzPts val="800"/>
                        <a:buFont typeface="Arial"/>
                        <a:buNone/>
                      </a:pPr>
                      <a:r>
                        <a:rPr lang="en" sz="1100">
                          <a:solidFill>
                            <a:schemeClr val="dk1"/>
                          </a:solidFill>
                        </a:rPr>
                        <a:t>%M</a:t>
                      </a:r>
                      <a:endParaRPr sz="1100"/>
                    </a:p>
                  </a:txBody>
                  <a:tcPr marT="68575" marB="68575" marR="68575" marL="68575"/>
                </a:tc>
                <a:tc>
                  <a:txBody>
                    <a:bodyPr/>
                    <a:lstStyle/>
                    <a:p>
                      <a:pPr indent="0" lvl="0" marL="0" rtl="0" algn="l">
                        <a:spcBef>
                          <a:spcPts val="0"/>
                        </a:spcBef>
                        <a:spcAft>
                          <a:spcPts val="0"/>
                        </a:spcAft>
                        <a:buClr>
                          <a:schemeClr val="dk1"/>
                        </a:buClr>
                        <a:buSzPts val="800"/>
                        <a:buFont typeface="Arial"/>
                        <a:buNone/>
                      </a:pPr>
                      <a:r>
                        <a:rPr lang="en" sz="1100">
                          <a:solidFill>
                            <a:schemeClr val="dk1"/>
                          </a:solidFill>
                        </a:rPr>
                        <a:t>Minute</a:t>
                      </a:r>
                      <a:endParaRPr sz="1100"/>
                    </a:p>
                  </a:txBody>
                  <a:tcPr marT="68575" marB="68575" marR="68575" marL="68575"/>
                </a:tc>
              </a:tr>
              <a:tr h="285750">
                <a:tc>
                  <a:txBody>
                    <a:bodyPr/>
                    <a:lstStyle/>
                    <a:p>
                      <a:pPr indent="0" lvl="0" marL="0" rtl="0" algn="l">
                        <a:spcBef>
                          <a:spcPts val="0"/>
                        </a:spcBef>
                        <a:spcAft>
                          <a:spcPts val="0"/>
                        </a:spcAft>
                        <a:buClr>
                          <a:schemeClr val="dk1"/>
                        </a:buClr>
                        <a:buSzPts val="800"/>
                        <a:buFont typeface="Arial"/>
                        <a:buNone/>
                      </a:pPr>
                      <a:r>
                        <a:rPr lang="en" sz="1100">
                          <a:solidFill>
                            <a:schemeClr val="dk1"/>
                          </a:solidFill>
                        </a:rPr>
                        <a:t>%S</a:t>
                      </a:r>
                      <a:endParaRPr sz="1100"/>
                    </a:p>
                  </a:txBody>
                  <a:tcPr marT="68575" marB="68575" marR="68575" marL="68575"/>
                </a:tc>
                <a:tc>
                  <a:txBody>
                    <a:bodyPr/>
                    <a:lstStyle/>
                    <a:p>
                      <a:pPr indent="0" lvl="0" marL="0" rtl="0" algn="l">
                        <a:spcBef>
                          <a:spcPts val="0"/>
                        </a:spcBef>
                        <a:spcAft>
                          <a:spcPts val="0"/>
                        </a:spcAft>
                        <a:buClr>
                          <a:schemeClr val="dk1"/>
                        </a:buClr>
                        <a:buSzPts val="800"/>
                        <a:buFont typeface="Arial"/>
                        <a:buNone/>
                      </a:pPr>
                      <a:r>
                        <a:rPr lang="en" sz="1100">
                          <a:solidFill>
                            <a:schemeClr val="dk1"/>
                          </a:solidFill>
                        </a:rPr>
                        <a:t>Second</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%p</a:t>
                      </a:r>
                      <a:endParaRPr sz="1100"/>
                    </a:p>
                  </a:txBody>
                  <a:tcPr marT="68575" marB="68575" marR="68575" marL="68575"/>
                </a:tc>
                <a:tc>
                  <a:txBody>
                    <a:bodyPr/>
                    <a:lstStyle/>
                    <a:p>
                      <a:pPr indent="0" lvl="0" marL="0" rtl="0" algn="l">
                        <a:spcBef>
                          <a:spcPts val="0"/>
                        </a:spcBef>
                        <a:spcAft>
                          <a:spcPts val="0"/>
                        </a:spcAft>
                        <a:buNone/>
                      </a:pPr>
                      <a:r>
                        <a:rPr lang="en" sz="1100">
                          <a:solidFill>
                            <a:schemeClr val="dk1"/>
                          </a:solidFill>
                        </a:rPr>
                        <a:t>AM or PM</a:t>
                      </a:r>
                      <a:endParaRPr sz="1100">
                        <a:solidFill>
                          <a:schemeClr val="dk1"/>
                        </a:solidFill>
                      </a:endParaRPr>
                    </a:p>
                  </a:txBody>
                  <a:tcPr marT="68575" marB="68575" marR="68575" marL="68575"/>
                </a:tc>
              </a:tr>
            </a:tbl>
          </a:graphicData>
        </a:graphic>
      </p:graphicFrame>
      <p:sp>
        <p:nvSpPr>
          <p:cNvPr id="1397" name="Google Shape;1397;p22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25"/>
          <p:cNvSpPr txBox="1"/>
          <p:nvPr>
            <p:ph idx="1" type="body"/>
          </p:nvPr>
        </p:nvSpPr>
        <p:spPr>
          <a:xfrm>
            <a:off x="621000" y="1208168"/>
            <a:ext cx="7884000" cy="809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Date Conversion</a:t>
            </a:r>
            <a:endParaRPr b="1">
              <a:latin typeface="Helvetica Neue"/>
              <a:ea typeface="Helvetica Neue"/>
              <a:cs typeface="Helvetica Neue"/>
              <a:sym typeface="Helvetica Neue"/>
            </a:endParaRPr>
          </a:p>
        </p:txBody>
      </p:sp>
      <p:graphicFrame>
        <p:nvGraphicFramePr>
          <p:cNvPr id="1403" name="Google Shape;1403;p225"/>
          <p:cNvGraphicFramePr/>
          <p:nvPr/>
        </p:nvGraphicFramePr>
        <p:xfrm>
          <a:off x="714375" y="1774163"/>
          <a:ext cx="3000000" cy="3000000"/>
        </p:xfrm>
        <a:graphic>
          <a:graphicData uri="http://schemas.openxmlformats.org/drawingml/2006/table">
            <a:tbl>
              <a:tblPr>
                <a:noFill/>
                <a:tableStyleId>{677F5372-0EEF-4FF4-A477-0D3EDDCDE5D4}</a:tableStyleId>
              </a:tblPr>
              <a:tblGrid>
                <a:gridCol w="1193025"/>
                <a:gridCol w="4354375"/>
              </a:tblGrid>
              <a:tr h="285750">
                <a:tc>
                  <a:txBody>
                    <a:bodyPr/>
                    <a:lstStyle/>
                    <a:p>
                      <a:pPr indent="0" lvl="0" marL="0" rtl="0" algn="l">
                        <a:spcBef>
                          <a:spcPts val="0"/>
                        </a:spcBef>
                        <a:spcAft>
                          <a:spcPts val="0"/>
                        </a:spcAft>
                        <a:buNone/>
                      </a:pPr>
                      <a:r>
                        <a:rPr b="1" lang="en" sz="1100">
                          <a:latin typeface="Helvetica Neue"/>
                          <a:ea typeface="Helvetica Neue"/>
                          <a:cs typeface="Helvetica Neue"/>
                          <a:sym typeface="Helvetica Neue"/>
                        </a:rPr>
                        <a:t>Time variable </a:t>
                      </a:r>
                      <a:endParaRPr b="1" sz="1100">
                        <a:latin typeface="Helvetica Neue"/>
                        <a:ea typeface="Helvetica Neue"/>
                        <a:cs typeface="Helvetica Neue"/>
                        <a:sym typeface="Helvetica Neue"/>
                      </a:endParaRPr>
                    </a:p>
                  </a:txBody>
                  <a:tcPr marT="68575" marB="68575" marR="68575" marL="68575"/>
                </a:tc>
                <a:tc>
                  <a:txBody>
                    <a:bodyPr/>
                    <a:lstStyle/>
                    <a:p>
                      <a:pPr indent="0" lvl="0" marL="0" rtl="0" algn="l">
                        <a:spcBef>
                          <a:spcPts val="0"/>
                        </a:spcBef>
                        <a:spcAft>
                          <a:spcPts val="0"/>
                        </a:spcAft>
                        <a:buNone/>
                      </a:pPr>
                      <a:r>
                        <a:rPr b="1" lang="en" sz="1100">
                          <a:solidFill>
                            <a:schemeClr val="dk1"/>
                          </a:solidFill>
                          <a:latin typeface="Helvetica Neue"/>
                          <a:ea typeface="Helvetica Neue"/>
                          <a:cs typeface="Helvetica Neue"/>
                          <a:sym typeface="Helvetica Neue"/>
                        </a:rPr>
                        <a:t>Description</a:t>
                      </a:r>
                      <a:endParaRPr b="1" sz="1100">
                        <a:latin typeface="Helvetica Neue"/>
                        <a:ea typeface="Helvetica Neue"/>
                        <a:cs typeface="Helvetica Neue"/>
                        <a:sym typeface="Helvetica Neue"/>
                      </a:endParaRPr>
                    </a:p>
                  </a:txBody>
                  <a:tcPr marT="68575" marB="68575" marR="68575" marL="68575"/>
                </a:tc>
              </a:tr>
              <a:tr h="285750">
                <a:tc>
                  <a:txBody>
                    <a:bodyPr/>
                    <a:lstStyle/>
                    <a:p>
                      <a:pPr indent="0" lvl="0" marL="0" rtl="0" algn="l">
                        <a:spcBef>
                          <a:spcPts val="0"/>
                        </a:spcBef>
                        <a:spcAft>
                          <a:spcPts val="0"/>
                        </a:spcAft>
                        <a:buNone/>
                      </a:pPr>
                      <a:r>
                        <a:rPr lang="en" sz="1100"/>
                        <a:t>%A </a:t>
                      </a:r>
                      <a:endParaRPr sz="1100"/>
                    </a:p>
                  </a:txBody>
                  <a:tcPr marT="68575" marB="68575" marR="68575" marL="68575"/>
                </a:tc>
                <a:tc>
                  <a:txBody>
                    <a:bodyPr/>
                    <a:lstStyle/>
                    <a:p>
                      <a:pPr indent="0" lvl="0" marL="0" rtl="0" algn="l">
                        <a:spcBef>
                          <a:spcPts val="0"/>
                        </a:spcBef>
                        <a:spcAft>
                          <a:spcPts val="0"/>
                        </a:spcAft>
                        <a:buNone/>
                      </a:pPr>
                      <a:r>
                        <a:rPr lang="en" sz="1100">
                          <a:solidFill>
                            <a:schemeClr val="dk1"/>
                          </a:solidFill>
                        </a:rPr>
                        <a:t>Full day name</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%d</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rPr lang="en" sz="1100">
                          <a:solidFill>
                            <a:schemeClr val="dk1"/>
                          </a:solidFill>
                        </a:rPr>
                        <a:t>Day of the month (01 – 31)</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%e</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rPr lang="en" sz="1100">
                          <a:solidFill>
                            <a:schemeClr val="dk1"/>
                          </a:solidFill>
                        </a:rPr>
                        <a:t>Day of the month without leading zero (1 – 31)</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%B</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rPr lang="en" sz="1100">
                          <a:solidFill>
                            <a:schemeClr val="dk1"/>
                          </a:solidFill>
                        </a:rPr>
                        <a:t>Full month name (January)</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%b </a:t>
                      </a:r>
                      <a:endParaRPr sz="1100">
                        <a:solidFill>
                          <a:schemeClr val="dk1"/>
                        </a:solidFill>
                      </a:endParaRPr>
                    </a:p>
                  </a:txBody>
                  <a:tcPr marT="68575" marB="68575" marR="68575" marL="68575"/>
                </a:tc>
                <a:tc>
                  <a:txBody>
                    <a:bodyPr/>
                    <a:lstStyle/>
                    <a:p>
                      <a:pPr indent="0" lvl="0" marL="0" rtl="0" algn="l">
                        <a:spcBef>
                          <a:spcPts val="0"/>
                        </a:spcBef>
                        <a:spcAft>
                          <a:spcPts val="0"/>
                        </a:spcAft>
                        <a:buClr>
                          <a:schemeClr val="dk1"/>
                        </a:buClr>
                        <a:buSzPts val="800"/>
                        <a:buFont typeface="Arial"/>
                        <a:buNone/>
                      </a:pPr>
                      <a:r>
                        <a:rPr lang="en" sz="1100">
                          <a:solidFill>
                            <a:schemeClr val="dk1"/>
                          </a:solidFill>
                        </a:rPr>
                        <a:t>Abbreviated month name (Jan)</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%m</a:t>
                      </a:r>
                      <a:endParaRPr sz="1100">
                        <a:solidFill>
                          <a:schemeClr val="dk1"/>
                        </a:solidFill>
                      </a:endParaRPr>
                    </a:p>
                  </a:txBody>
                  <a:tcPr marT="68575" marB="68575" marR="68575" marL="68575"/>
                </a:tc>
                <a:tc>
                  <a:txBody>
                    <a:bodyPr/>
                    <a:lstStyle/>
                    <a:p>
                      <a:pPr indent="0" lvl="0" marL="0" rtl="0" algn="l">
                        <a:spcBef>
                          <a:spcPts val="0"/>
                        </a:spcBef>
                        <a:spcAft>
                          <a:spcPts val="0"/>
                        </a:spcAft>
                        <a:buClr>
                          <a:schemeClr val="dk1"/>
                        </a:buClr>
                        <a:buSzPts val="800"/>
                        <a:buFont typeface="Arial"/>
                        <a:buNone/>
                      </a:pPr>
                      <a:r>
                        <a:rPr lang="en" sz="1100">
                          <a:solidFill>
                            <a:schemeClr val="dk1"/>
                          </a:solidFill>
                        </a:rPr>
                        <a:t>Month as a number (01 – 12)</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%Y </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rPr lang="en" sz="1100">
                          <a:solidFill>
                            <a:schemeClr val="dk1"/>
                          </a:solidFill>
                        </a:rPr>
                        <a:t>Four digit year (2017)</a:t>
                      </a:r>
                      <a:endParaRPr sz="1100">
                        <a:solidFill>
                          <a:schemeClr val="dk1"/>
                        </a:solidFill>
                      </a:endParaRPr>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%y</a:t>
                      </a:r>
                      <a:endParaRPr sz="1100">
                        <a:solidFill>
                          <a:schemeClr val="dk1"/>
                        </a:solidFill>
                      </a:endParaRPr>
                    </a:p>
                  </a:txBody>
                  <a:tcPr marT="68575" marB="68575" marR="68575" marL="68575"/>
                </a:tc>
                <a:tc>
                  <a:txBody>
                    <a:bodyPr/>
                    <a:lstStyle/>
                    <a:p>
                      <a:pPr indent="0" lvl="0" marL="0" rtl="0" algn="l">
                        <a:spcBef>
                          <a:spcPts val="0"/>
                        </a:spcBef>
                        <a:spcAft>
                          <a:spcPts val="0"/>
                        </a:spcAft>
                        <a:buClr>
                          <a:schemeClr val="dk1"/>
                        </a:buClr>
                        <a:buSzPts val="800"/>
                        <a:buFont typeface="Arial"/>
                        <a:buNone/>
                      </a:pPr>
                      <a:r>
                        <a:rPr lang="en" sz="1100">
                          <a:solidFill>
                            <a:schemeClr val="dk1"/>
                          </a:solidFill>
                        </a:rPr>
                        <a:t>Two digit year (17)</a:t>
                      </a:r>
                      <a:endParaRPr sz="1100">
                        <a:solidFill>
                          <a:schemeClr val="dk1"/>
                        </a:solidFill>
                      </a:endParaRPr>
                    </a:p>
                  </a:txBody>
                  <a:tcPr marT="68575" marB="68575" marR="68575" marL="68575"/>
                </a:tc>
              </a:tr>
            </a:tbl>
          </a:graphicData>
        </a:graphic>
      </p:graphicFrame>
      <p:sp>
        <p:nvSpPr>
          <p:cNvPr id="1404" name="Google Shape;1404;p225"/>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Start Searching: The Search App</a:t>
            </a:r>
            <a:endParaRPr/>
          </a:p>
        </p:txBody>
      </p:sp>
      <p:sp>
        <p:nvSpPr>
          <p:cNvPr id="192" name="Google Shape;192;p3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The Search App</a:t>
            </a:r>
            <a:endParaRPr/>
          </a:p>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Find Splunk Search</a:t>
            </a:r>
            <a:endParaRPr b="1">
              <a:latin typeface="Helvetica Neue"/>
              <a:ea typeface="Helvetica Neue"/>
              <a:cs typeface="Helvetica Neue"/>
              <a:sym typeface="Helvetica Neue"/>
            </a:endParaRPr>
          </a:p>
          <a:p>
            <a:pPr indent="-336550" lvl="1" marL="914400" rtl="0" algn="l">
              <a:lnSpc>
                <a:spcPct val="115000"/>
              </a:lnSpc>
              <a:spcBef>
                <a:spcPts val="0"/>
              </a:spcBef>
              <a:spcAft>
                <a:spcPts val="0"/>
              </a:spcAft>
              <a:buSzPts val="1700"/>
              <a:buChar char="•"/>
            </a:pPr>
            <a:r>
              <a:rPr lang="en"/>
              <a:t>If you are not on the Splunk Home page, click the </a:t>
            </a:r>
            <a:r>
              <a:rPr b="1" lang="en">
                <a:latin typeface="Helvetica Neue"/>
                <a:ea typeface="Helvetica Neue"/>
                <a:cs typeface="Helvetica Neue"/>
                <a:sym typeface="Helvetica Neue"/>
              </a:rPr>
              <a:t>Splunk </a:t>
            </a:r>
            <a:r>
              <a:rPr lang="en"/>
              <a:t>logo on the Splunk bar to go to Splunk Home. </a:t>
            </a:r>
            <a:endParaRPr/>
          </a:p>
          <a:p>
            <a:pPr indent="-336550" lvl="1" marL="914400" rtl="0" algn="l">
              <a:lnSpc>
                <a:spcPct val="115000"/>
              </a:lnSpc>
              <a:spcBef>
                <a:spcPts val="0"/>
              </a:spcBef>
              <a:spcAft>
                <a:spcPts val="0"/>
              </a:spcAft>
              <a:buSzPts val="1700"/>
              <a:buChar char="•"/>
            </a:pPr>
            <a:r>
              <a:rPr lang="en"/>
              <a:t>From Splunk Home, click </a:t>
            </a:r>
            <a:r>
              <a:rPr b="1" lang="en">
                <a:latin typeface="Helvetica Neue"/>
                <a:ea typeface="Helvetica Neue"/>
                <a:cs typeface="Helvetica Neue"/>
                <a:sym typeface="Helvetica Neue"/>
              </a:rPr>
              <a:t>Search &amp; Reporting</a:t>
            </a:r>
            <a:r>
              <a:rPr lang="en"/>
              <a:t> in the </a:t>
            </a:r>
            <a:r>
              <a:rPr b="1" lang="en">
                <a:latin typeface="Helvetica Neue"/>
                <a:ea typeface="Helvetica Neue"/>
                <a:cs typeface="Helvetica Neue"/>
                <a:sym typeface="Helvetica Neue"/>
              </a:rPr>
              <a:t>Apps</a:t>
            </a:r>
            <a:r>
              <a:rPr lang="en"/>
              <a:t> panel.</a:t>
            </a:r>
            <a:endParaRPr/>
          </a:p>
        </p:txBody>
      </p:sp>
      <p:pic>
        <p:nvPicPr>
          <p:cNvPr id="193" name="Google Shape;193;p37"/>
          <p:cNvPicPr preferRelativeResize="0"/>
          <p:nvPr/>
        </p:nvPicPr>
        <p:blipFill>
          <a:blip r:embed="rId3">
            <a:alphaModFix/>
          </a:blip>
          <a:stretch>
            <a:fillRect/>
          </a:stretch>
        </p:blipFill>
        <p:spPr>
          <a:xfrm>
            <a:off x="1432024" y="3093875"/>
            <a:ext cx="1950125" cy="15499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26"/>
          <p:cNvSpPr txBox="1"/>
          <p:nvPr>
            <p:ph idx="1" type="body"/>
          </p:nvPr>
        </p:nvSpPr>
        <p:spPr>
          <a:xfrm>
            <a:off x="621000" y="1208168"/>
            <a:ext cx="7884000" cy="809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Time Conversion for 1:07:32 p.m.</a:t>
            </a:r>
            <a:endParaRPr b="1">
              <a:latin typeface="Helvetica Neue"/>
              <a:ea typeface="Helvetica Neue"/>
              <a:cs typeface="Helvetica Neue"/>
              <a:sym typeface="Helvetica Neue"/>
            </a:endParaRPr>
          </a:p>
        </p:txBody>
      </p:sp>
      <p:graphicFrame>
        <p:nvGraphicFramePr>
          <p:cNvPr id="1410" name="Google Shape;1410;p226"/>
          <p:cNvGraphicFramePr/>
          <p:nvPr/>
        </p:nvGraphicFramePr>
        <p:xfrm>
          <a:off x="714375" y="1774163"/>
          <a:ext cx="3000000" cy="3000000"/>
        </p:xfrm>
        <a:graphic>
          <a:graphicData uri="http://schemas.openxmlformats.org/drawingml/2006/table">
            <a:tbl>
              <a:tblPr>
                <a:noFill/>
                <a:tableStyleId>{677F5372-0EEF-4FF4-A477-0D3EDDCDE5D4}</a:tableStyleId>
              </a:tblPr>
              <a:tblGrid>
                <a:gridCol w="1916500"/>
                <a:gridCol w="3630900"/>
              </a:tblGrid>
              <a:tr h="285750">
                <a:tc>
                  <a:txBody>
                    <a:bodyPr/>
                    <a:lstStyle/>
                    <a:p>
                      <a:pPr indent="0" lvl="0" marL="0" rtl="0" algn="l">
                        <a:spcBef>
                          <a:spcPts val="0"/>
                        </a:spcBef>
                        <a:spcAft>
                          <a:spcPts val="0"/>
                        </a:spcAft>
                        <a:buNone/>
                      </a:pPr>
                      <a:r>
                        <a:rPr b="1" lang="en" sz="1100">
                          <a:latin typeface="Helvetica Neue"/>
                          <a:ea typeface="Helvetica Neue"/>
                          <a:cs typeface="Helvetica Neue"/>
                          <a:sym typeface="Helvetica Neue"/>
                        </a:rPr>
                        <a:t>String</a:t>
                      </a:r>
                      <a:endParaRPr b="1" sz="1100">
                        <a:latin typeface="Helvetica Neue"/>
                        <a:ea typeface="Helvetica Neue"/>
                        <a:cs typeface="Helvetica Neue"/>
                        <a:sym typeface="Helvetica Neue"/>
                      </a:endParaRPr>
                    </a:p>
                  </a:txBody>
                  <a:tcPr marT="68575" marB="68575" marR="68575" marL="68575"/>
                </a:tc>
                <a:tc>
                  <a:txBody>
                    <a:bodyPr/>
                    <a:lstStyle/>
                    <a:p>
                      <a:pPr indent="0" lvl="0" marL="0" rtl="0" algn="l">
                        <a:spcBef>
                          <a:spcPts val="0"/>
                        </a:spcBef>
                        <a:spcAft>
                          <a:spcPts val="0"/>
                        </a:spcAft>
                        <a:buNone/>
                      </a:pPr>
                      <a:r>
                        <a:rPr b="1" lang="en" sz="1100">
                          <a:solidFill>
                            <a:schemeClr val="dk1"/>
                          </a:solidFill>
                          <a:latin typeface="Helvetica Neue"/>
                          <a:ea typeface="Helvetica Neue"/>
                          <a:cs typeface="Helvetica Neue"/>
                          <a:sym typeface="Helvetica Neue"/>
                        </a:rPr>
                        <a:t>Timestamp</a:t>
                      </a:r>
                      <a:endParaRPr b="1" sz="1100">
                        <a:latin typeface="Helvetica Neue"/>
                        <a:ea typeface="Helvetica Neue"/>
                        <a:cs typeface="Helvetica Neue"/>
                        <a:sym typeface="Helvetica Neue"/>
                      </a:endParaRPr>
                    </a:p>
                  </a:txBody>
                  <a:tcPr marT="68575" marB="68575" marR="68575" marL="68575"/>
                </a:tc>
              </a:tr>
              <a:tr h="285750">
                <a:tc>
                  <a:txBody>
                    <a:bodyPr/>
                    <a:lstStyle/>
                    <a:p>
                      <a:pPr indent="0" lvl="0" marL="0" rtl="0" algn="l">
                        <a:spcBef>
                          <a:spcPts val="0"/>
                        </a:spcBef>
                        <a:spcAft>
                          <a:spcPts val="0"/>
                        </a:spcAft>
                        <a:buNone/>
                      </a:pPr>
                      <a:r>
                        <a:rPr lang="en" sz="1100"/>
                        <a:t>%I:%M %p </a:t>
                      </a:r>
                      <a:endParaRPr sz="1100"/>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%H:%M</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%H:%M:S</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%S</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bl>
          </a:graphicData>
        </a:graphic>
      </p:graphicFrame>
      <p:sp>
        <p:nvSpPr>
          <p:cNvPr id="1411" name="Google Shape;1411;p226"/>
          <p:cNvSpPr/>
          <p:nvPr/>
        </p:nvSpPr>
        <p:spPr>
          <a:xfrm>
            <a:off x="2700625" y="2082783"/>
            <a:ext cx="2622600" cy="109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2" name="Google Shape;1412;p22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27"/>
          <p:cNvSpPr txBox="1"/>
          <p:nvPr>
            <p:ph idx="1" type="body"/>
          </p:nvPr>
        </p:nvSpPr>
        <p:spPr>
          <a:xfrm>
            <a:off x="621000" y="1208168"/>
            <a:ext cx="7884000" cy="809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Time Conversion for January 20, 2017 1:07:32 p.m.</a:t>
            </a:r>
            <a:endParaRPr b="1">
              <a:latin typeface="Helvetica Neue"/>
              <a:ea typeface="Helvetica Neue"/>
              <a:cs typeface="Helvetica Neue"/>
              <a:sym typeface="Helvetica Neue"/>
            </a:endParaRPr>
          </a:p>
        </p:txBody>
      </p:sp>
      <p:graphicFrame>
        <p:nvGraphicFramePr>
          <p:cNvPr id="1418" name="Google Shape;1418;p227"/>
          <p:cNvGraphicFramePr/>
          <p:nvPr/>
        </p:nvGraphicFramePr>
        <p:xfrm>
          <a:off x="714375" y="1774163"/>
          <a:ext cx="3000000" cy="3000000"/>
        </p:xfrm>
        <a:graphic>
          <a:graphicData uri="http://schemas.openxmlformats.org/drawingml/2006/table">
            <a:tbl>
              <a:tblPr>
                <a:noFill/>
                <a:tableStyleId>{677F5372-0EEF-4FF4-A477-0D3EDDCDE5D4}</a:tableStyleId>
              </a:tblPr>
              <a:tblGrid>
                <a:gridCol w="1916500"/>
                <a:gridCol w="3630900"/>
              </a:tblGrid>
              <a:tr h="285750">
                <a:tc>
                  <a:txBody>
                    <a:bodyPr/>
                    <a:lstStyle/>
                    <a:p>
                      <a:pPr indent="0" lvl="0" marL="0" rtl="0" algn="l">
                        <a:spcBef>
                          <a:spcPts val="0"/>
                        </a:spcBef>
                        <a:spcAft>
                          <a:spcPts val="0"/>
                        </a:spcAft>
                        <a:buNone/>
                      </a:pPr>
                      <a:r>
                        <a:rPr b="1" lang="en" sz="1100">
                          <a:latin typeface="Helvetica Neue"/>
                          <a:ea typeface="Helvetica Neue"/>
                          <a:cs typeface="Helvetica Neue"/>
                          <a:sym typeface="Helvetica Neue"/>
                        </a:rPr>
                        <a:t>String</a:t>
                      </a:r>
                      <a:endParaRPr b="1" sz="1100">
                        <a:latin typeface="Helvetica Neue"/>
                        <a:ea typeface="Helvetica Neue"/>
                        <a:cs typeface="Helvetica Neue"/>
                        <a:sym typeface="Helvetica Neue"/>
                      </a:endParaRPr>
                    </a:p>
                  </a:txBody>
                  <a:tcPr marT="68575" marB="68575" marR="68575" marL="68575"/>
                </a:tc>
                <a:tc>
                  <a:txBody>
                    <a:bodyPr/>
                    <a:lstStyle/>
                    <a:p>
                      <a:pPr indent="0" lvl="0" marL="0" rtl="0" algn="l">
                        <a:spcBef>
                          <a:spcPts val="0"/>
                        </a:spcBef>
                        <a:spcAft>
                          <a:spcPts val="0"/>
                        </a:spcAft>
                        <a:buNone/>
                      </a:pPr>
                      <a:r>
                        <a:rPr b="1" lang="en" sz="1100">
                          <a:solidFill>
                            <a:schemeClr val="dk1"/>
                          </a:solidFill>
                          <a:latin typeface="Helvetica Neue"/>
                          <a:ea typeface="Helvetica Neue"/>
                          <a:cs typeface="Helvetica Neue"/>
                          <a:sym typeface="Helvetica Neue"/>
                        </a:rPr>
                        <a:t>Timestamp</a:t>
                      </a:r>
                      <a:endParaRPr b="1" sz="1100">
                        <a:latin typeface="Helvetica Neue"/>
                        <a:ea typeface="Helvetica Neue"/>
                        <a:cs typeface="Helvetica Neue"/>
                        <a:sym typeface="Helvetica Neue"/>
                      </a:endParaRPr>
                    </a:p>
                  </a:txBody>
                  <a:tcPr marT="68575" marB="68575" marR="68575" marL="68575"/>
                </a:tc>
              </a:tr>
              <a:tr h="285750">
                <a:tc>
                  <a:txBody>
                    <a:bodyPr/>
                    <a:lstStyle/>
                    <a:p>
                      <a:pPr indent="0" lvl="0" marL="0" rtl="0" algn="l">
                        <a:spcBef>
                          <a:spcPts val="0"/>
                        </a:spcBef>
                        <a:spcAft>
                          <a:spcPts val="0"/>
                        </a:spcAft>
                        <a:buNone/>
                      </a:pPr>
                      <a:r>
                        <a:rPr lang="en" sz="1100"/>
                        <a:t>%d %B %Y %I:%M %p</a:t>
                      </a:r>
                      <a:endParaRPr sz="1100"/>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%H:%M %b %y</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r h="285750">
                <a:tc>
                  <a:txBody>
                    <a:bodyPr/>
                    <a:lstStyle/>
                    <a:p>
                      <a:pPr indent="0" lvl="0" marL="0" rtl="0" algn="l">
                        <a:spcBef>
                          <a:spcPts val="0"/>
                        </a:spcBef>
                        <a:spcAft>
                          <a:spcPts val="0"/>
                        </a:spcAft>
                        <a:buNone/>
                      </a:pPr>
                      <a:r>
                        <a:rPr lang="en" sz="1100">
                          <a:solidFill>
                            <a:schemeClr val="dk1"/>
                          </a:solidFill>
                        </a:rPr>
                        <a:t>%y%Y%y%Y</a:t>
                      </a:r>
                      <a:endParaRPr sz="1100">
                        <a:solidFill>
                          <a:schemeClr val="dk1"/>
                        </a:solidFill>
                      </a:endParaRPr>
                    </a:p>
                  </a:txBody>
                  <a:tcPr marT="68575" marB="68575" marR="68575" marL="68575"/>
                </a:tc>
                <a:tc>
                  <a:txBody>
                    <a:bodyPr/>
                    <a:lstStyle/>
                    <a:p>
                      <a:pPr indent="0" lvl="0" marL="0" rtl="0" algn="l">
                        <a:spcBef>
                          <a:spcPts val="0"/>
                        </a:spcBef>
                        <a:spcAft>
                          <a:spcPts val="0"/>
                        </a:spcAft>
                        <a:buNone/>
                      </a:pPr>
                      <a:r>
                        <a:t/>
                      </a:r>
                      <a:endParaRPr sz="1100"/>
                    </a:p>
                  </a:txBody>
                  <a:tcPr marT="68575" marB="68575" marR="68575" marL="68575"/>
                </a:tc>
              </a:tr>
            </a:tbl>
          </a:graphicData>
        </a:graphic>
      </p:graphicFrame>
      <p:sp>
        <p:nvSpPr>
          <p:cNvPr id="1419" name="Google Shape;1419;p227"/>
          <p:cNvSpPr/>
          <p:nvPr/>
        </p:nvSpPr>
        <p:spPr>
          <a:xfrm>
            <a:off x="2885750" y="2190307"/>
            <a:ext cx="2622600" cy="76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0" name="Google Shape;1420;p227"/>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Dealing with Time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2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426" name="Google Shape;1426;p228"/>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a:t>
            </a:r>
            <a:r>
              <a:rPr b="1" lang="en" sz="2700">
                <a:latin typeface="Helvetica Neue"/>
                <a:ea typeface="Helvetica Neue"/>
                <a:cs typeface="Helvetica Neue"/>
                <a:sym typeface="Helvetica Neue"/>
              </a:rPr>
              <a:t>B 15: Dealing with Time</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427" name="Google Shape;1427;p228"/>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29"/>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Dealing with Time</a:t>
            </a:r>
            <a:endParaRPr/>
          </a:p>
        </p:txBody>
      </p:sp>
      <p:sp>
        <p:nvSpPr>
          <p:cNvPr id="1433" name="Google Shape;1433;p229"/>
          <p:cNvSpPr txBox="1"/>
          <p:nvPr>
            <p:ph idx="1" type="body"/>
          </p:nvPr>
        </p:nvSpPr>
        <p:spPr>
          <a:xfrm>
            <a:off x="694350" y="1058525"/>
            <a:ext cx="76497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Time Conversion</a:t>
            </a:r>
            <a:endParaRPr b="1">
              <a:latin typeface="Helvetica Neue"/>
              <a:ea typeface="Helvetica Neue"/>
              <a:cs typeface="Helvetica Neue"/>
              <a:sym typeface="Helvetica Neue"/>
            </a:endParaRPr>
          </a:p>
          <a:p>
            <a:pPr indent="-279400" lvl="0" marL="342900" rtl="0" algn="l">
              <a:spcBef>
                <a:spcPts val="800"/>
              </a:spcBef>
              <a:spcAft>
                <a:spcPts val="0"/>
              </a:spcAft>
              <a:buSzPts val="1800"/>
              <a:buChar char="•"/>
            </a:pPr>
            <a:r>
              <a:rPr lang="en"/>
              <a:t>Upload </a:t>
            </a:r>
            <a:r>
              <a:rPr lang="en" u="sng">
                <a:solidFill>
                  <a:schemeClr val="hlink"/>
                </a:solidFill>
                <a:hlinkClick r:id="rId3"/>
              </a:rPr>
              <a:t>userdataset</a:t>
            </a:r>
            <a:endParaRPr/>
          </a:p>
          <a:p>
            <a:pPr indent="-279400" lvl="0" marL="342900" rtl="0" algn="l">
              <a:spcBef>
                <a:spcPts val="0"/>
              </a:spcBef>
              <a:spcAft>
                <a:spcPts val="0"/>
              </a:spcAft>
              <a:buSzPts val="1800"/>
              <a:buChar char="•"/>
            </a:pPr>
            <a:r>
              <a:rPr lang="en"/>
              <a:t>Simple Scenario that's going to have a timestamp and a user name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ctr">
              <a:spcBef>
                <a:spcPts val="800"/>
              </a:spcBef>
              <a:spcAft>
                <a:spcPts val="0"/>
              </a:spcAft>
              <a:buNone/>
            </a:pPr>
            <a:r>
              <a:rPr lang="en">
                <a:latin typeface="Courier New"/>
                <a:ea typeface="Courier New"/>
                <a:cs typeface="Courier New"/>
                <a:sym typeface="Courier New"/>
              </a:rPr>
              <a:t>host="userdataset" usr=* | table _time usr</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3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Timestamp and a username</a:t>
            </a:r>
            <a:endParaRPr/>
          </a:p>
        </p:txBody>
      </p:sp>
      <p:pic>
        <p:nvPicPr>
          <p:cNvPr id="1439" name="Google Shape;1439;p230"/>
          <p:cNvPicPr preferRelativeResize="0"/>
          <p:nvPr/>
        </p:nvPicPr>
        <p:blipFill>
          <a:blip r:embed="rId3">
            <a:alphaModFix/>
          </a:blip>
          <a:stretch>
            <a:fillRect/>
          </a:stretch>
        </p:blipFill>
        <p:spPr>
          <a:xfrm>
            <a:off x="792956" y="1108181"/>
            <a:ext cx="7558088" cy="35718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31"/>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Dealing with Time</a:t>
            </a:r>
            <a:endParaRPr/>
          </a:p>
        </p:txBody>
      </p:sp>
      <p:sp>
        <p:nvSpPr>
          <p:cNvPr id="1445" name="Google Shape;1445;p231"/>
          <p:cNvSpPr txBox="1"/>
          <p:nvPr>
            <p:ph idx="1" type="body"/>
          </p:nvPr>
        </p:nvSpPr>
        <p:spPr>
          <a:xfrm>
            <a:off x="694350" y="1058525"/>
            <a:ext cx="79713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Time Conversion</a:t>
            </a:r>
            <a:endParaRPr b="1">
              <a:latin typeface="Helvetica Neue"/>
              <a:ea typeface="Helvetica Neue"/>
              <a:cs typeface="Helvetica Neue"/>
              <a:sym typeface="Helvetica Neue"/>
            </a:endParaRPr>
          </a:p>
          <a:p>
            <a:pPr indent="-279400" lvl="0" marL="342900" rtl="0" algn="l">
              <a:spcBef>
                <a:spcPts val="800"/>
              </a:spcBef>
              <a:spcAft>
                <a:spcPts val="0"/>
              </a:spcAft>
              <a:buSzPts val="1800"/>
              <a:buChar char="•"/>
            </a:pPr>
            <a:r>
              <a:rPr lang="en"/>
              <a:t>Another Example</a:t>
            </a:r>
            <a:endParaRPr/>
          </a:p>
          <a:p>
            <a:pPr indent="-279400" lvl="0" marL="342900" rtl="0" algn="l">
              <a:spcBef>
                <a:spcPts val="0"/>
              </a:spcBef>
              <a:spcAft>
                <a:spcPts val="0"/>
              </a:spcAft>
              <a:buSzPts val="1800"/>
              <a:buChar char="•"/>
            </a:pPr>
            <a:r>
              <a:rPr lang="en"/>
              <a:t>Now see the 12 hour marker and the minute marker and also see the AM or PM marker</a:t>
            </a:r>
            <a:endParaRPr/>
          </a:p>
          <a:p>
            <a:pPr indent="0" lvl="0" marL="0" rtl="0" algn="l">
              <a:spcBef>
                <a:spcPts val="800"/>
              </a:spcBef>
              <a:spcAft>
                <a:spcPts val="0"/>
              </a:spcAft>
              <a:buNone/>
            </a:pPr>
            <a:r>
              <a:t/>
            </a:r>
            <a:endParaRPr/>
          </a:p>
          <a:p>
            <a:pPr indent="0" lvl="0" marL="0" rtl="0" algn="ctr">
              <a:spcBef>
                <a:spcPts val="800"/>
              </a:spcBef>
              <a:spcAft>
                <a:spcPts val="0"/>
              </a:spcAft>
              <a:buNone/>
            </a:pPr>
            <a:r>
              <a:rPr lang="en">
                <a:latin typeface="Courier New"/>
                <a:ea typeface="Courier New"/>
                <a:cs typeface="Courier New"/>
                <a:sym typeface="Courier New"/>
              </a:rPr>
              <a:t>host="userdataset" usr=* | eval timestamp=strftime(_time,"%I:%M %p") | table timestamp usr</a:t>
            </a:r>
            <a:endParaRPr/>
          </a:p>
          <a:p>
            <a:pPr indent="0" lvl="0" marL="0" rtl="0" algn="l">
              <a:spcBef>
                <a:spcPts val="80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32"/>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a:t>
            </a:r>
            <a:endParaRPr/>
          </a:p>
        </p:txBody>
      </p:sp>
      <p:pic>
        <p:nvPicPr>
          <p:cNvPr id="1451" name="Google Shape;1451;p232"/>
          <p:cNvPicPr preferRelativeResize="0"/>
          <p:nvPr/>
        </p:nvPicPr>
        <p:blipFill>
          <a:blip r:embed="rId3">
            <a:alphaModFix/>
          </a:blip>
          <a:stretch>
            <a:fillRect/>
          </a:stretch>
        </p:blipFill>
        <p:spPr>
          <a:xfrm>
            <a:off x="803672" y="1134900"/>
            <a:ext cx="7536656" cy="350758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233"/>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Dealing with Time</a:t>
            </a:r>
            <a:endParaRPr/>
          </a:p>
        </p:txBody>
      </p:sp>
      <p:sp>
        <p:nvSpPr>
          <p:cNvPr id="1457" name="Google Shape;1457;p233"/>
          <p:cNvSpPr txBox="1"/>
          <p:nvPr>
            <p:ph idx="1" type="body"/>
          </p:nvPr>
        </p:nvSpPr>
        <p:spPr>
          <a:xfrm>
            <a:off x="700250" y="1134725"/>
            <a:ext cx="78444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Time Conversion</a:t>
            </a:r>
            <a:endParaRPr b="1">
              <a:latin typeface="Helvetica Neue"/>
              <a:ea typeface="Helvetica Neue"/>
              <a:cs typeface="Helvetica Neue"/>
              <a:sym typeface="Helvetica Neue"/>
            </a:endParaRPr>
          </a:p>
          <a:p>
            <a:pPr indent="-279400" lvl="0" marL="342900" rtl="0" algn="l">
              <a:spcBef>
                <a:spcPts val="800"/>
              </a:spcBef>
              <a:spcAft>
                <a:spcPts val="0"/>
              </a:spcAft>
              <a:buSzPts val="1800"/>
              <a:buChar char="•"/>
            </a:pPr>
            <a:r>
              <a:rPr lang="en"/>
              <a:t>Another Example</a:t>
            </a:r>
            <a:endParaRPr/>
          </a:p>
          <a:p>
            <a:pPr indent="-279400" lvl="0" marL="342900" rtl="0" algn="l">
              <a:spcBef>
                <a:spcPts val="0"/>
              </a:spcBef>
              <a:spcAft>
                <a:spcPts val="0"/>
              </a:spcAft>
              <a:buSzPts val="1800"/>
              <a:buChar char="•"/>
            </a:pPr>
            <a:r>
              <a:rPr lang="en"/>
              <a:t>Bring the date before time information</a:t>
            </a:r>
            <a:endParaRPr/>
          </a:p>
          <a:p>
            <a:pPr indent="0" lvl="0" marL="342900" rtl="0" algn="l">
              <a:spcBef>
                <a:spcPts val="800"/>
              </a:spcBef>
              <a:spcAft>
                <a:spcPts val="0"/>
              </a:spcAft>
              <a:buNone/>
            </a:pPr>
            <a:r>
              <a:t/>
            </a:r>
            <a:endParaRPr/>
          </a:p>
          <a:p>
            <a:pPr indent="0" lvl="0" marL="0" rtl="0" algn="ctr">
              <a:spcBef>
                <a:spcPts val="800"/>
              </a:spcBef>
              <a:spcAft>
                <a:spcPts val="0"/>
              </a:spcAft>
              <a:buNone/>
            </a:pPr>
            <a:r>
              <a:rPr lang="en">
                <a:latin typeface="Courier New"/>
                <a:ea typeface="Courier New"/>
                <a:cs typeface="Courier New"/>
                <a:sym typeface="Courier New"/>
              </a:rPr>
              <a:t>host="userdataset" usr=* | eval timestamp=strftime(_time,"%d %B,%I:%M %p") | table timestamp usr</a:t>
            </a:r>
            <a:endParaRPr/>
          </a:p>
          <a:p>
            <a:pPr indent="0" lvl="0" marL="0" rtl="0" algn="l">
              <a:spcBef>
                <a:spcPts val="800"/>
              </a:spcBef>
              <a:spcAft>
                <a:spcPts val="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3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a:t>
            </a:r>
            <a:endParaRPr/>
          </a:p>
        </p:txBody>
      </p:sp>
      <p:pic>
        <p:nvPicPr>
          <p:cNvPr id="1463" name="Google Shape;1463;p234"/>
          <p:cNvPicPr preferRelativeResize="0"/>
          <p:nvPr/>
        </p:nvPicPr>
        <p:blipFill>
          <a:blip r:embed="rId3">
            <a:alphaModFix/>
          </a:blip>
          <a:stretch>
            <a:fillRect/>
          </a:stretch>
        </p:blipFill>
        <p:spPr>
          <a:xfrm>
            <a:off x="778669" y="1053056"/>
            <a:ext cx="7586663" cy="37147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3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469" name="Google Shape;1469;p235"/>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15</a:t>
            </a:r>
            <a:endParaRPr b="1" sz="2700">
              <a:latin typeface="Helvetica Neue"/>
              <a:ea typeface="Helvetica Neue"/>
              <a:cs typeface="Helvetica Neue"/>
              <a:sym typeface="Helvetica Neue"/>
            </a:endParaRPr>
          </a:p>
        </p:txBody>
      </p:sp>
      <p:pic>
        <p:nvPicPr>
          <p:cNvPr id="1470" name="Google Shape;1470;p235"/>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Start Searching: Search Menu Bar</a:t>
            </a:r>
            <a:endParaRPr/>
          </a:p>
        </p:txBody>
      </p:sp>
      <p:pic>
        <p:nvPicPr>
          <p:cNvPr id="199" name="Google Shape;199;p38"/>
          <p:cNvPicPr preferRelativeResize="0"/>
          <p:nvPr/>
        </p:nvPicPr>
        <p:blipFill>
          <a:blip r:embed="rId3">
            <a:alphaModFix/>
          </a:blip>
          <a:stretch>
            <a:fillRect/>
          </a:stretch>
        </p:blipFill>
        <p:spPr>
          <a:xfrm>
            <a:off x="691088" y="1227725"/>
            <a:ext cx="7761825" cy="3204401"/>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3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Dealing with Time</a:t>
            </a:r>
            <a:endParaRPr/>
          </a:p>
        </p:txBody>
      </p:sp>
      <p:sp>
        <p:nvSpPr>
          <p:cNvPr id="1476" name="Google Shape;1476;p236"/>
          <p:cNvSpPr txBox="1"/>
          <p:nvPr>
            <p:ph idx="1" type="body"/>
          </p:nvPr>
        </p:nvSpPr>
        <p:spPr>
          <a:xfrm>
            <a:off x="621000" y="1208189"/>
            <a:ext cx="7884000" cy="2403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Clr>
                <a:schemeClr val="dk1"/>
              </a:buClr>
              <a:buSzPts val="800"/>
              <a:buFont typeface="Arial"/>
              <a:buNone/>
            </a:pPr>
            <a:r>
              <a:rPr b="1" lang="en">
                <a:latin typeface="Helvetica Neue"/>
                <a:ea typeface="Helvetica Neue"/>
                <a:cs typeface="Helvetica Neue"/>
                <a:sym typeface="Helvetica Neue"/>
              </a:rPr>
              <a:t>Review</a:t>
            </a:r>
            <a:endParaRPr b="1">
              <a:latin typeface="Helvetica Neue"/>
              <a:ea typeface="Helvetica Neue"/>
              <a:cs typeface="Helvetica Neue"/>
              <a:sym typeface="Helvetica Neue"/>
            </a:endParaRPr>
          </a:p>
          <a:p>
            <a:pPr indent="-279400" lvl="0" marL="342900" rtl="0" algn="l">
              <a:lnSpc>
                <a:spcPct val="115000"/>
              </a:lnSpc>
              <a:spcBef>
                <a:spcPts val="800"/>
              </a:spcBef>
              <a:spcAft>
                <a:spcPts val="0"/>
              </a:spcAft>
              <a:buSzPts val="1800"/>
              <a:buChar char="•"/>
            </a:pPr>
            <a:r>
              <a:rPr lang="en"/>
              <a:t>_time is a Splunk-generated default field that represents time.</a:t>
            </a:r>
            <a:endParaRPr/>
          </a:p>
          <a:p>
            <a:pPr indent="-279400" lvl="0" marL="342900" rtl="0" algn="l">
              <a:lnSpc>
                <a:spcPct val="115000"/>
              </a:lnSpc>
              <a:spcBef>
                <a:spcPts val="0"/>
              </a:spcBef>
              <a:spcAft>
                <a:spcPts val="0"/>
              </a:spcAft>
              <a:buSzPts val="1800"/>
              <a:buChar char="•"/>
            </a:pPr>
            <a:r>
              <a:rPr lang="en"/>
              <a:t>Timestamps are usually added automatically based on the event raw data.</a:t>
            </a:r>
            <a:endParaRPr/>
          </a:p>
          <a:p>
            <a:pPr indent="-279400" lvl="0" marL="342900" rtl="0" algn="l">
              <a:lnSpc>
                <a:spcPct val="115000"/>
              </a:lnSpc>
              <a:spcBef>
                <a:spcPts val="0"/>
              </a:spcBef>
              <a:spcAft>
                <a:spcPts val="0"/>
              </a:spcAft>
              <a:buSzPts val="1800"/>
              <a:buChar char="•"/>
            </a:pPr>
            <a:r>
              <a:rPr lang="en"/>
              <a:t>Time data is used for the time picket in the web GUI.</a:t>
            </a:r>
            <a:endParaRPr/>
          </a:p>
          <a:p>
            <a:pPr indent="-279400" lvl="0" marL="342900" rtl="0" algn="l">
              <a:lnSpc>
                <a:spcPct val="115000"/>
              </a:lnSpc>
              <a:spcBef>
                <a:spcPts val="0"/>
              </a:spcBef>
              <a:spcAft>
                <a:spcPts val="0"/>
              </a:spcAft>
              <a:buSzPts val="1800"/>
              <a:buChar char="•"/>
            </a:pPr>
            <a:r>
              <a:rPr lang="en"/>
              <a:t>You can force your own time format using variables that begin with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37"/>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rtl="0" algn="l">
              <a:spcBef>
                <a:spcPts val="0"/>
              </a:spcBef>
              <a:spcAft>
                <a:spcPts val="0"/>
              </a:spcAft>
              <a:buNone/>
            </a:pPr>
            <a:r>
              <a:rPr lang="en">
                <a:solidFill>
                  <a:schemeClr val="lt1"/>
                </a:solidFill>
              </a:rPr>
              <a:t>  </a:t>
            </a:r>
            <a:r>
              <a:rPr lang="en"/>
              <a:t>Outline</a:t>
            </a:r>
            <a:endParaRPr/>
          </a:p>
        </p:txBody>
      </p:sp>
      <p:sp>
        <p:nvSpPr>
          <p:cNvPr id="1482" name="Google Shape;1482;p23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Tags and Event Types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Understand the eval command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Perform calculations on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Convert round and format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Use conditional statements</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Using REX and RegEx</a:t>
            </a:r>
            <a:endParaRPr>
              <a:solidFill>
                <a:srgbClr val="000000"/>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3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REX</a:t>
            </a:r>
            <a:endParaRPr/>
          </a:p>
        </p:txBody>
      </p:sp>
      <p:sp>
        <p:nvSpPr>
          <p:cNvPr id="1488" name="Google Shape;1488;p23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rex [field=&lt;field&gt;] (&lt;regex-expression&gt; [max_match=] [offset_field=&lt;string&gt;] ) | (mode=sed &lt;sed-expression&gt;)</a:t>
            </a:r>
            <a:endParaRPr sz="1600">
              <a:solidFill>
                <a:srgbClr val="000000"/>
              </a:solidFill>
              <a:latin typeface="Courier New"/>
              <a:ea typeface="Courier New"/>
              <a:cs typeface="Courier New"/>
              <a:sym typeface="Courier New"/>
            </a:endParaRPr>
          </a:p>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Required arguments </a:t>
            </a:r>
            <a:endParaRPr b="1">
              <a:solidFill>
                <a:srgbClr val="000000"/>
              </a:solidFill>
              <a:latin typeface="Helvetica Neue"/>
              <a:ea typeface="Helvetica Neue"/>
              <a:cs typeface="Helvetica Neue"/>
              <a:sym typeface="Helvetica Neue"/>
            </a:endParaRPr>
          </a:p>
          <a:p>
            <a:pPr indent="-336550" lvl="1" marL="914400" marR="0" rtl="0" algn="l">
              <a:lnSpc>
                <a:spcPct val="115000"/>
              </a:lnSpc>
              <a:spcBef>
                <a:spcPts val="0"/>
              </a:spcBef>
              <a:spcAft>
                <a:spcPts val="0"/>
              </a:spcAft>
              <a:buClr>
                <a:srgbClr val="000000"/>
              </a:buClr>
              <a:buSzPts val="1700"/>
              <a:buFont typeface="Helvetica Neue"/>
              <a:buChar char="•"/>
            </a:pPr>
            <a:r>
              <a:rPr lang="en" sz="1800">
                <a:solidFill>
                  <a:srgbClr val="000000"/>
                </a:solidFill>
              </a:rPr>
              <a:t>regex-expression</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317500" lvl="2" marL="1371600" marR="0" rtl="0" algn="l">
              <a:lnSpc>
                <a:spcPct val="115000"/>
              </a:lnSpc>
              <a:spcBef>
                <a:spcPts val="0"/>
              </a:spcBef>
              <a:spcAft>
                <a:spcPts val="0"/>
              </a:spcAft>
              <a:buClr>
                <a:srgbClr val="000000"/>
              </a:buClr>
              <a:buSzPts val="1400"/>
              <a:buFont typeface="Helvetica Neue"/>
              <a:buChar char="•"/>
            </a:pPr>
            <a:r>
              <a:rPr b="1" lang="en">
                <a:solidFill>
                  <a:srgbClr val="000000"/>
                </a:solidFill>
                <a:latin typeface="Helvetica Neue"/>
                <a:ea typeface="Helvetica Neue"/>
                <a:cs typeface="Helvetica Neue"/>
                <a:sym typeface="Helvetica Neue"/>
              </a:rPr>
              <a:t>Syntax: </a:t>
            </a:r>
            <a:r>
              <a:rPr lang="en" sz="1800">
                <a:solidFill>
                  <a:srgbClr val="000000"/>
                </a:solidFill>
                <a:latin typeface="Courier New"/>
                <a:ea typeface="Courier New"/>
                <a:cs typeface="Courier New"/>
                <a:sym typeface="Courier New"/>
              </a:rPr>
              <a:t>&lt;string&gt;</a:t>
            </a:r>
            <a:r>
              <a:rPr b="1" lang="en" sz="1800">
                <a:solidFill>
                  <a:srgbClr val="000000"/>
                </a:solidFill>
                <a:latin typeface="Courier New"/>
                <a:ea typeface="Courier New"/>
                <a:cs typeface="Courier New"/>
                <a:sym typeface="Courier New"/>
              </a:rPr>
              <a:t> </a:t>
            </a:r>
            <a:endParaRPr b="1" sz="1800">
              <a:solidFill>
                <a:srgbClr val="000000"/>
              </a:solidFill>
              <a:latin typeface="Courier New"/>
              <a:ea typeface="Courier New"/>
              <a:cs typeface="Courier New"/>
              <a:sym typeface="Courier New"/>
            </a:endParaRPr>
          </a:p>
          <a:p>
            <a:pPr indent="-317500" lvl="2" marL="1371600" marR="0" rtl="0" algn="l">
              <a:lnSpc>
                <a:spcPct val="115000"/>
              </a:lnSpc>
              <a:spcBef>
                <a:spcPts val="0"/>
              </a:spcBef>
              <a:spcAft>
                <a:spcPts val="0"/>
              </a:spcAft>
              <a:buClr>
                <a:srgbClr val="000000"/>
              </a:buClr>
              <a:buSzPts val="1400"/>
              <a:buFont typeface="Helvetica Neue"/>
              <a:buChar char="•"/>
            </a:pPr>
            <a:r>
              <a:rPr b="1" lang="en">
                <a:solidFill>
                  <a:srgbClr val="000000"/>
                </a:solidFill>
                <a:latin typeface="Helvetica Neue"/>
                <a:ea typeface="Helvetica Neue"/>
                <a:cs typeface="Helvetica Neue"/>
                <a:sym typeface="Helvetica Neue"/>
              </a:rPr>
              <a:t>Description: </a:t>
            </a:r>
            <a:r>
              <a:rPr lang="en" sz="1800">
                <a:solidFill>
                  <a:srgbClr val="000000"/>
                </a:solidFill>
              </a:rPr>
              <a:t>The PCRE regular expression that defines the information to match and extract from the specified field. Quotation marks are required</a:t>
            </a:r>
            <a:r>
              <a:rPr lang="en" sz="1800">
                <a:solidFill>
                  <a:srgbClr val="000000"/>
                </a:solidFill>
                <a:latin typeface="Helvetica Neue"/>
                <a:ea typeface="Helvetica Neue"/>
                <a:cs typeface="Helvetica Neue"/>
                <a:sym typeface="Helvetica Neue"/>
              </a:rPr>
              <a:t>. </a:t>
            </a:r>
            <a:endParaRPr sz="1800">
              <a:solidFill>
                <a:srgbClr val="000000"/>
              </a:solidFill>
              <a:latin typeface="Helvetica Neue"/>
              <a:ea typeface="Helvetica Neue"/>
              <a:cs typeface="Helvetica Neue"/>
              <a:sym typeface="Helvetica Neue"/>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3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REX</a:t>
            </a:r>
            <a:endParaRPr/>
          </a:p>
        </p:txBody>
      </p:sp>
      <p:sp>
        <p:nvSpPr>
          <p:cNvPr id="1494" name="Google Shape;1494;p23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Mode</a:t>
            </a:r>
            <a:endParaRPr>
              <a:solidFill>
                <a:srgbClr val="000000"/>
              </a:solidFill>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Syntax:</a:t>
            </a:r>
            <a:r>
              <a:rPr lang="en">
                <a:solidFill>
                  <a:srgbClr val="000000"/>
                </a:solidFill>
              </a:rPr>
              <a:t> mode=sed</a:t>
            </a:r>
            <a:endParaRPr>
              <a:solidFill>
                <a:srgbClr val="000000"/>
              </a:solidFill>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Description: </a:t>
            </a:r>
            <a:r>
              <a:rPr lang="en">
                <a:solidFill>
                  <a:srgbClr val="000000"/>
                </a:solidFill>
              </a:rPr>
              <a:t>Specify to indicate that you are using a sed (UNIX stream editor) expression.</a:t>
            </a:r>
            <a:endParaRPr sz="1800">
              <a:solidFill>
                <a:srgbClr val="000000"/>
              </a:solidFill>
              <a:latin typeface="Helvetica Neue"/>
              <a:ea typeface="Helvetica Neue"/>
              <a:cs typeface="Helvetica Neue"/>
              <a:sym typeface="Helvetica Neue"/>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REX</a:t>
            </a:r>
            <a:endParaRPr/>
          </a:p>
        </p:txBody>
      </p:sp>
      <p:sp>
        <p:nvSpPr>
          <p:cNvPr id="1500" name="Google Shape;1500;p24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sed-expression</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Syntax:</a:t>
            </a:r>
            <a:r>
              <a:rPr lang="en">
                <a:solidFill>
                  <a:srgbClr val="000000"/>
                </a:solidFill>
              </a:rPr>
              <a:t> </a:t>
            </a:r>
            <a:r>
              <a:rPr lang="en" sz="1600">
                <a:solidFill>
                  <a:srgbClr val="000000"/>
                </a:solidFill>
                <a:latin typeface="Courier New"/>
                <a:ea typeface="Courier New"/>
                <a:cs typeface="Courier New"/>
                <a:sym typeface="Courier New"/>
              </a:rPr>
              <a:t>“&lt;string&gt;”</a:t>
            </a:r>
            <a:endParaRPr sz="1600">
              <a:solidFill>
                <a:srgbClr val="000000"/>
              </a:solidFill>
              <a:latin typeface="Courier New"/>
              <a:ea typeface="Courier New"/>
              <a:cs typeface="Courier New"/>
              <a:sym typeface="Courier New"/>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Description:</a:t>
            </a:r>
            <a:r>
              <a:rPr lang="en">
                <a:solidFill>
                  <a:srgbClr val="000000"/>
                </a:solidFill>
                <a:latin typeface="Helvetica Neue"/>
                <a:ea typeface="Helvetica Neue"/>
                <a:cs typeface="Helvetica Neue"/>
                <a:sym typeface="Helvetica Neue"/>
              </a:rPr>
              <a:t>  </a:t>
            </a:r>
            <a:r>
              <a:rPr lang="en">
                <a:solidFill>
                  <a:srgbClr val="000000"/>
                </a:solidFill>
              </a:rPr>
              <a:t>When </a:t>
            </a:r>
            <a:r>
              <a:rPr lang="en" sz="1600">
                <a:solidFill>
                  <a:srgbClr val="000000"/>
                </a:solidFill>
                <a:latin typeface="Courier New"/>
                <a:ea typeface="Courier New"/>
                <a:cs typeface="Courier New"/>
                <a:sym typeface="Courier New"/>
              </a:rPr>
              <a:t>mode=sed</a:t>
            </a:r>
            <a:r>
              <a:rPr lang="en">
                <a:solidFill>
                  <a:srgbClr val="000000"/>
                </a:solidFill>
              </a:rPr>
              <a:t>, specify whether to replace strings (s) or substitute characters (y) in the matching regular expression. No other sed commands are implemented. Quotation marks are required. Sed mode supports the following flags: global (g) and Nth occurrence (N), where N is a number that is the character location in the string</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1"/>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REX</a:t>
            </a:r>
            <a:endParaRPr/>
          </a:p>
        </p:txBody>
      </p:sp>
      <p:sp>
        <p:nvSpPr>
          <p:cNvPr id="1506" name="Google Shape;1506;p24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Font typeface="Helvetica Neue"/>
              <a:buChar char="•"/>
            </a:pPr>
            <a:r>
              <a:rPr lang="en">
                <a:solidFill>
                  <a:srgbClr val="000000"/>
                </a:solidFill>
              </a:rPr>
              <a:t>Optional arguments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Field</a:t>
            </a:r>
            <a:endParaRPr>
              <a:solidFill>
                <a:srgbClr val="000000"/>
              </a:solidFill>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Syntax:</a:t>
            </a:r>
            <a:r>
              <a:rPr lang="en">
                <a:solidFill>
                  <a:srgbClr val="000000"/>
                </a:solidFill>
              </a:rPr>
              <a:t> </a:t>
            </a:r>
            <a:r>
              <a:rPr lang="en" sz="1600">
                <a:solidFill>
                  <a:srgbClr val="000000"/>
                </a:solidFill>
                <a:latin typeface="Courier New"/>
                <a:ea typeface="Courier New"/>
                <a:cs typeface="Courier New"/>
                <a:sym typeface="Courier New"/>
              </a:rPr>
              <a:t>field=&lt;field&gt;</a:t>
            </a:r>
            <a:endParaRPr sz="1600">
              <a:solidFill>
                <a:srgbClr val="000000"/>
              </a:solidFill>
              <a:latin typeface="Courier New"/>
              <a:ea typeface="Courier New"/>
              <a:cs typeface="Courier New"/>
              <a:sym typeface="Courier New"/>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Description:</a:t>
            </a:r>
            <a:r>
              <a:rPr lang="en">
                <a:solidFill>
                  <a:srgbClr val="000000"/>
                </a:solidFill>
              </a:rPr>
              <a:t> The field that you want to extract information from. </a:t>
            </a:r>
            <a:endParaRPr>
              <a:solidFill>
                <a:srgbClr val="000000"/>
              </a:solidFill>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Default:</a:t>
            </a:r>
            <a:r>
              <a:rPr lang="en">
                <a:solidFill>
                  <a:srgbClr val="000000"/>
                </a:solidFill>
              </a:rPr>
              <a:t> </a:t>
            </a:r>
            <a:r>
              <a:rPr lang="en" sz="1600">
                <a:solidFill>
                  <a:srgbClr val="000000"/>
                </a:solidFill>
                <a:latin typeface="Courier New"/>
                <a:ea typeface="Courier New"/>
                <a:cs typeface="Courier New"/>
                <a:sym typeface="Courier New"/>
              </a:rPr>
              <a:t>_rawmax_</a:t>
            </a:r>
            <a:r>
              <a:rPr lang="en">
                <a:solidFill>
                  <a:srgbClr val="000000"/>
                </a:solidFill>
              </a:rPr>
              <a:t>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Match</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Syntax: </a:t>
            </a:r>
            <a:r>
              <a:rPr lang="en" sz="1600">
                <a:solidFill>
                  <a:srgbClr val="000000"/>
                </a:solidFill>
                <a:latin typeface="Courier New"/>
                <a:ea typeface="Courier New"/>
                <a:cs typeface="Courier New"/>
                <a:sym typeface="Courier New"/>
              </a:rPr>
              <a:t>max_match=&lt;int&gt; </a:t>
            </a:r>
            <a:endParaRPr sz="1600">
              <a:solidFill>
                <a:srgbClr val="000000"/>
              </a:solidFill>
              <a:latin typeface="Courier New"/>
              <a:ea typeface="Courier New"/>
              <a:cs typeface="Courier New"/>
              <a:sym typeface="Courier New"/>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Description: </a:t>
            </a:r>
            <a:r>
              <a:rPr lang="en">
                <a:solidFill>
                  <a:srgbClr val="000000"/>
                </a:solidFill>
              </a:rPr>
              <a:t>Controls the number of times the regex is matched. If greater than 1, the resulting fields are multivalued fields. </a:t>
            </a:r>
            <a:endParaRPr>
              <a:solidFill>
                <a:srgbClr val="000000"/>
              </a:solidFill>
            </a:endParaRPr>
          </a:p>
          <a:p>
            <a:pPr indent="-336550" lvl="1" marL="914400" marR="0" rtl="0" algn="l">
              <a:lnSpc>
                <a:spcPct val="115000"/>
              </a:lnSpc>
              <a:spcBef>
                <a:spcPts val="0"/>
              </a:spcBef>
              <a:spcAft>
                <a:spcPts val="0"/>
              </a:spcAft>
              <a:buClr>
                <a:srgbClr val="000000"/>
              </a:buClr>
              <a:buSzPts val="1700"/>
              <a:buChar char="•"/>
            </a:pPr>
            <a:r>
              <a:rPr b="1" lang="en">
                <a:solidFill>
                  <a:srgbClr val="000000"/>
                </a:solidFill>
                <a:latin typeface="Helvetica Neue"/>
                <a:ea typeface="Helvetica Neue"/>
                <a:cs typeface="Helvetica Neue"/>
                <a:sym typeface="Helvetica Neue"/>
              </a:rPr>
              <a:t>Default:</a:t>
            </a:r>
            <a:r>
              <a:rPr lang="en">
                <a:solidFill>
                  <a:srgbClr val="000000"/>
                </a:solidFill>
              </a:rPr>
              <a:t> 1, use 0 to mean unlimited.offset_</a:t>
            </a:r>
            <a:endParaRPr>
              <a:solidFill>
                <a:srgbClr val="000000"/>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2"/>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REX</a:t>
            </a:r>
            <a:endParaRPr/>
          </a:p>
        </p:txBody>
      </p:sp>
      <p:sp>
        <p:nvSpPr>
          <p:cNvPr id="1512" name="Google Shape;1512;p24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Font typeface="Helvetica Neue"/>
              <a:buChar char="•"/>
            </a:pPr>
            <a:r>
              <a:rPr lang="en">
                <a:solidFill>
                  <a:srgbClr val="000000"/>
                </a:solidFill>
              </a:rPr>
              <a:t>Field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Syntax:</a:t>
            </a:r>
            <a:r>
              <a:rPr lang="en">
                <a:solidFill>
                  <a:srgbClr val="000000"/>
                </a:solidFill>
              </a:rPr>
              <a:t> offset_field=</a:t>
            </a:r>
            <a:r>
              <a:rPr lang="en" sz="1600">
                <a:solidFill>
                  <a:srgbClr val="000000"/>
                </a:solidFill>
                <a:latin typeface="Courier New"/>
                <a:ea typeface="Courier New"/>
                <a:cs typeface="Courier New"/>
                <a:sym typeface="Courier New"/>
              </a:rPr>
              <a:t>&lt;string&gt;</a:t>
            </a:r>
            <a:endParaRPr sz="1600">
              <a:solidFill>
                <a:srgbClr val="000000"/>
              </a:solidFill>
              <a:latin typeface="Courier New"/>
              <a:ea typeface="Courier New"/>
              <a:cs typeface="Courier New"/>
              <a:sym typeface="Courier New"/>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Description:</a:t>
            </a:r>
            <a:r>
              <a:rPr lang="en">
                <a:solidFill>
                  <a:srgbClr val="000000"/>
                </a:solidFill>
              </a:rPr>
              <a:t> If provided, a field is created with the name specified by . This value of the field has the endpoints of the match in terms of zero-offset characters into the matched field. For example, if the rex expression is "(?</a:t>
            </a:r>
            <a:r>
              <a:rPr lang="en" sz="1600">
                <a:solidFill>
                  <a:srgbClr val="000000"/>
                </a:solidFill>
                <a:latin typeface="Courier New"/>
                <a:ea typeface="Courier New"/>
                <a:cs typeface="Courier New"/>
                <a:sym typeface="Courier New"/>
              </a:rPr>
              <a:t>&lt;tenchars&gt;</a:t>
            </a:r>
            <a:r>
              <a:rPr lang="en">
                <a:solidFill>
                  <a:srgbClr val="000000"/>
                </a:solidFill>
              </a:rPr>
              <a:t>.{10})", this matches the first ten characters of the field, and the offset_field contents is "0-9".</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 </a:t>
            </a:r>
            <a:r>
              <a:rPr b="1" lang="en">
                <a:solidFill>
                  <a:srgbClr val="000000"/>
                </a:solidFill>
                <a:latin typeface="Helvetica Neue"/>
                <a:ea typeface="Helvetica Neue"/>
                <a:cs typeface="Helvetica Neue"/>
                <a:sym typeface="Helvetica Neue"/>
              </a:rPr>
              <a:t>Default:</a:t>
            </a:r>
            <a:r>
              <a:rPr lang="en">
                <a:solidFill>
                  <a:srgbClr val="000000"/>
                </a:solidFill>
              </a:rPr>
              <a:t> unset</a:t>
            </a:r>
            <a:endParaRPr>
              <a:solidFill>
                <a:srgbClr val="000000"/>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518" name="Google Shape;1518;p243"/>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16: </a:t>
            </a:r>
            <a:r>
              <a:rPr b="1" lang="en" sz="2700">
                <a:latin typeface="Helvetica Neue"/>
                <a:ea typeface="Helvetica Neue"/>
                <a:cs typeface="Helvetica Neue"/>
                <a:sym typeface="Helvetica Neue"/>
              </a:rPr>
              <a:t>Create a statistical report based on search results</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519" name="Google Shape;1519;p243"/>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4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Lab: Create a statistical report based on search results</a:t>
            </a:r>
            <a:endParaRPr/>
          </a:p>
        </p:txBody>
      </p:sp>
      <p:sp>
        <p:nvSpPr>
          <p:cNvPr id="1525" name="Google Shape;1525;p24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90000"/>
              </a:lnSpc>
              <a:spcBef>
                <a:spcPts val="800"/>
              </a:spcBef>
              <a:spcAft>
                <a:spcPts val="0"/>
              </a:spcAft>
              <a:buNone/>
            </a:pPr>
            <a:r>
              <a:rPr lang="en"/>
              <a:t>Problem: We would need to produce a report by request type, url and status code. How many requests were passed, failed and so on in an hour.</a:t>
            </a:r>
            <a:endParaRPr/>
          </a:p>
          <a:p>
            <a:pPr indent="0" lvl="0" marL="0" marR="0" rtl="0" algn="l">
              <a:lnSpc>
                <a:spcPct val="90000"/>
              </a:lnSpc>
              <a:spcBef>
                <a:spcPts val="800"/>
              </a:spcBef>
              <a:spcAft>
                <a:spcPts val="0"/>
              </a:spcAft>
              <a:buNone/>
            </a:pPr>
            <a:r>
              <a:rPr lang="en"/>
              <a:t>Following log statements.</a:t>
            </a:r>
            <a:endParaRPr/>
          </a:p>
          <a:p>
            <a:pPr indent="0" lvl="0" marL="0" marR="0" rtl="0" algn="l">
              <a:lnSpc>
                <a:spcPct val="90000"/>
              </a:lnSpc>
              <a:spcBef>
                <a:spcPts val="800"/>
              </a:spcBef>
              <a:spcAft>
                <a:spcPts val="0"/>
              </a:spcAft>
              <a:buNone/>
            </a:pPr>
            <a:r>
              <a:rPr lang="en" sz="1250">
                <a:solidFill>
                  <a:srgbClr val="3E3E3E"/>
                </a:solidFill>
                <a:latin typeface="Consolas"/>
                <a:ea typeface="Consolas"/>
                <a:cs typeface="Consolas"/>
                <a:sym typeface="Consolas"/>
              </a:rPr>
              <a:t>[05/Jun/2018:07:25:03 +0000] "GET /healthcheck.jsp HTTP/1.1" 200 259 0 [a10hm/1.0] [-] inbound-8080-1 [-]</a:t>
            </a:r>
            <a:endParaRPr sz="1250">
              <a:solidFill>
                <a:srgbClr val="3E3E3E"/>
              </a:solidFill>
              <a:latin typeface="Consolas"/>
              <a:ea typeface="Consolas"/>
              <a:cs typeface="Consolas"/>
              <a:sym typeface="Consolas"/>
            </a:endParaRPr>
          </a:p>
          <a:p>
            <a:pPr indent="0" lvl="0" marL="0" marR="0" rtl="0" algn="l">
              <a:lnSpc>
                <a:spcPct val="90000"/>
              </a:lnSpc>
              <a:spcBef>
                <a:spcPts val="800"/>
              </a:spcBef>
              <a:spcAft>
                <a:spcPts val="0"/>
              </a:spcAft>
              <a:buNone/>
            </a:pPr>
            <a:r>
              <a:rPr lang="en" sz="1250">
                <a:solidFill>
                  <a:srgbClr val="3E3E3E"/>
                </a:solidFill>
                <a:latin typeface="Consolas"/>
                <a:ea typeface="Consolas"/>
                <a:cs typeface="Consolas"/>
                <a:sym typeface="Consolas"/>
              </a:rPr>
              <a:t>[05/Jun/2018:07:25:03 +0000] "GET /healthcheck.jsp HTTP/1.1" 200 259 0 [a10hm/1.0] [-] inbound-8080-232 [-]</a:t>
            </a:r>
            <a:endParaRPr sz="1250">
              <a:solidFill>
                <a:srgbClr val="3E3E3E"/>
              </a:solidFill>
              <a:latin typeface="Consolas"/>
              <a:ea typeface="Consolas"/>
              <a:cs typeface="Consolas"/>
              <a:sym typeface="Consolas"/>
            </a:endParaRPr>
          </a:p>
          <a:p>
            <a:pPr indent="0" lvl="0" marL="0" marR="0" rtl="0" algn="l">
              <a:lnSpc>
                <a:spcPct val="90000"/>
              </a:lnSpc>
              <a:spcBef>
                <a:spcPts val="800"/>
              </a:spcBef>
              <a:spcAft>
                <a:spcPts val="0"/>
              </a:spcAft>
              <a:buNone/>
            </a:pPr>
            <a:r>
              <a:rPr lang="en" sz="1250">
                <a:solidFill>
                  <a:srgbClr val="3E3E3E"/>
                </a:solidFill>
                <a:latin typeface="Consolas"/>
                <a:ea typeface="Consolas"/>
                <a:cs typeface="Consolas"/>
                <a:sym typeface="Consolas"/>
              </a:rPr>
              <a:t>[05/Jun/2018:07:25:06 +0000] "DELETE /appname/account/1.0/records/2222005725 HTTP/1.1" 500 235 392 [Apache-HttpClient/4.3.6.redhat-1 (java 1.5)] [0] inbound-8080-15 [-]</a:t>
            </a:r>
            <a:endParaRPr sz="1250">
              <a:solidFill>
                <a:srgbClr val="3E3E3E"/>
              </a:solidFill>
              <a:latin typeface="Consolas"/>
              <a:ea typeface="Consolas"/>
              <a:cs typeface="Consolas"/>
              <a:sym typeface="Consolas"/>
            </a:endParaRPr>
          </a:p>
          <a:p>
            <a:pPr indent="0" lvl="0" marL="0" marR="127000" rtl="0" algn="l">
              <a:lnSpc>
                <a:spcPct val="171429"/>
              </a:lnSpc>
              <a:spcBef>
                <a:spcPts val="0"/>
              </a:spcBef>
              <a:spcAft>
                <a:spcPts val="0"/>
              </a:spcAft>
              <a:buNone/>
            </a:pPr>
            <a:r>
              <a:rPr lang="en" sz="1250">
                <a:solidFill>
                  <a:srgbClr val="3E3E3E"/>
                </a:solidFill>
                <a:latin typeface="Consolas"/>
                <a:ea typeface="Consolas"/>
                <a:cs typeface="Consolas"/>
                <a:sym typeface="Consolas"/>
              </a:rPr>
              <a:t>[05/Jun/2018:11:00:01 +0000] "PUT /appname/account/1.0/records/4754600006 HTTP/1.1" 500 249 553 [Apache-HttpClient/4.3.6.redhat-1 (java 1.5)] [198] inbound-8080-119 [-]</a:t>
            </a:r>
            <a:endParaRPr sz="1250">
              <a:solidFill>
                <a:srgbClr val="3E3E3E"/>
              </a:solidFill>
              <a:latin typeface="Consolas"/>
              <a:ea typeface="Consolas"/>
              <a:cs typeface="Consolas"/>
              <a:sym typeface="Consolas"/>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80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4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Lab: Create a statistical report based on search results - Solution</a:t>
            </a:r>
            <a:endParaRPr/>
          </a:p>
        </p:txBody>
      </p:sp>
      <p:sp>
        <p:nvSpPr>
          <p:cNvPr id="1531" name="Google Shape;1531;p245"/>
          <p:cNvSpPr txBox="1"/>
          <p:nvPr>
            <p:ph idx="1" type="body"/>
          </p:nvPr>
        </p:nvSpPr>
        <p:spPr>
          <a:xfrm>
            <a:off x="697200" y="1055766"/>
            <a:ext cx="7884000" cy="3435600"/>
          </a:xfrm>
          <a:prstGeom prst="rect">
            <a:avLst/>
          </a:prstGeom>
        </p:spPr>
        <p:txBody>
          <a:bodyPr anchorCtr="0" anchor="t" bIns="34275" lIns="67500" spcFirstLastPara="1" rIns="68575" wrap="square" tIns="35100">
            <a:noAutofit/>
          </a:bodyPr>
          <a:lstStyle/>
          <a:p>
            <a:pPr indent="0" lvl="0" marL="0" marR="0" rtl="0" algn="l">
              <a:lnSpc>
                <a:spcPct val="90000"/>
              </a:lnSpc>
              <a:spcBef>
                <a:spcPts val="800"/>
              </a:spcBef>
              <a:spcAft>
                <a:spcPts val="0"/>
              </a:spcAft>
              <a:buNone/>
            </a:pPr>
            <a:r>
              <a:rPr lang="en" sz="1400">
                <a:latin typeface="Consolas"/>
                <a:ea typeface="Consolas"/>
                <a:cs typeface="Consolas"/>
                <a:sym typeface="Consolas"/>
              </a:rPr>
              <a:t>sourcetype=access_* | rex "\"(?&lt;requestType&gt;\w+)\s(?&lt;url&gt;[^\s]+)\s.*\"\s(?&lt;status&gt;\d+)\s(?&lt;size&gt;\d+)\s(?&lt;time&gt;\d+)" | stats count(eval(status==200)) as passed count(eval(status!=200)) as failed by requestType url status</a:t>
            </a:r>
            <a:endParaRPr sz="1400">
              <a:latin typeface="Consolas"/>
              <a:ea typeface="Consolas"/>
              <a:cs typeface="Consolas"/>
              <a:sym typeface="Consolas"/>
            </a:endParaRPr>
          </a:p>
          <a:p>
            <a:pPr indent="0" lvl="0" marL="0" marR="0" rtl="0" algn="l">
              <a:lnSpc>
                <a:spcPct val="90000"/>
              </a:lnSpc>
              <a:spcBef>
                <a:spcPts val="800"/>
              </a:spcBef>
              <a:spcAft>
                <a:spcPts val="0"/>
              </a:spcAft>
              <a:buNone/>
            </a:pPr>
            <a:r>
              <a:t/>
            </a:r>
            <a:endParaRPr sz="1300">
              <a:latin typeface="Consolas"/>
              <a:ea typeface="Consolas"/>
              <a:cs typeface="Consolas"/>
              <a:sym typeface="Consolas"/>
            </a:endParaRPr>
          </a:p>
        </p:txBody>
      </p:sp>
      <p:pic>
        <p:nvPicPr>
          <p:cNvPr id="1532" name="Google Shape;1532;p245"/>
          <p:cNvPicPr preferRelativeResize="0"/>
          <p:nvPr/>
        </p:nvPicPr>
        <p:blipFill>
          <a:blip r:embed="rId3">
            <a:alphaModFix/>
          </a:blip>
          <a:stretch>
            <a:fillRect/>
          </a:stretch>
        </p:blipFill>
        <p:spPr>
          <a:xfrm>
            <a:off x="747550" y="2155300"/>
            <a:ext cx="7486424" cy="262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Start Searching: Search Menu Bar</a:t>
            </a:r>
            <a:endParaRPr/>
          </a:p>
        </p:txBody>
      </p:sp>
      <p:pic>
        <p:nvPicPr>
          <p:cNvPr id="205" name="Google Shape;205;p39"/>
          <p:cNvPicPr preferRelativeResize="0"/>
          <p:nvPr/>
        </p:nvPicPr>
        <p:blipFill>
          <a:blip r:embed="rId3">
            <a:alphaModFix/>
          </a:blip>
          <a:stretch>
            <a:fillRect/>
          </a:stretch>
        </p:blipFill>
        <p:spPr>
          <a:xfrm>
            <a:off x="152400" y="1055775"/>
            <a:ext cx="8839199" cy="357804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4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ReGex</a:t>
            </a:r>
            <a:endParaRPr/>
          </a:p>
        </p:txBody>
      </p:sp>
      <p:sp>
        <p:nvSpPr>
          <p:cNvPr id="1538" name="Google Shape;1538;p24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Why?</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Regex is helpful in transforming your horrible looking machine logs into beautiful human understandable reports and dashboard -Easy to understand and use.</a:t>
            </a:r>
            <a:endParaRPr>
              <a:solidFill>
                <a:srgbClr val="000000"/>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4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544" name="Google Shape;1544;p24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16</a:t>
            </a:r>
            <a:endParaRPr b="1" sz="2700">
              <a:latin typeface="Helvetica Neue"/>
              <a:ea typeface="Helvetica Neue"/>
              <a:cs typeface="Helvetica Neue"/>
              <a:sym typeface="Helvetica Neue"/>
            </a:endParaRPr>
          </a:p>
        </p:txBody>
      </p:sp>
      <p:pic>
        <p:nvPicPr>
          <p:cNvPr id="1545" name="Google Shape;1545;p24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4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marR="0" rtl="0" algn="l">
              <a:lnSpc>
                <a:spcPct val="90000"/>
              </a:lnSpc>
              <a:spcBef>
                <a:spcPts val="0"/>
              </a:spcBef>
              <a:spcAft>
                <a:spcPts val="0"/>
              </a:spcAft>
              <a:buNone/>
            </a:pPr>
            <a:r>
              <a:rPr lang="en"/>
              <a:t>  </a:t>
            </a:r>
            <a:r>
              <a:rPr lang="en"/>
              <a:t>ReGex</a:t>
            </a:r>
            <a:endParaRPr/>
          </a:p>
        </p:txBody>
      </p:sp>
      <p:sp>
        <p:nvSpPr>
          <p:cNvPr id="1551" name="Google Shape;1551;p24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How</a:t>
            </a:r>
            <a:r>
              <a:rPr b="1" lang="en">
                <a:solidFill>
                  <a:srgbClr val="000000"/>
                </a:solidFill>
                <a:latin typeface="Helvetica Neue"/>
                <a:ea typeface="Helvetica Neue"/>
                <a:cs typeface="Helvetica Neue"/>
                <a:sym typeface="Helvetica Neue"/>
              </a:rPr>
              <a:t>?</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Splunk automatically identifies any fields that match its key/value pair intelligence, which can be found to the left of the search results as below. This can often allow you to start putting together useful data visualizations right out of the box.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In below screenshot Splunk has automatically extracted host, timestamp etc values. We can use these values for reporting, statistical analysis and creating dashboards. Splunk has inbuilt regex extractor called IFX (Interactive field extractor). By using IFX splunk auto detects useful fields and list them at left side. </a:t>
            </a:r>
            <a:endParaRPr>
              <a:solidFill>
                <a:srgbClr val="000000"/>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4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ReGex</a:t>
            </a:r>
            <a:endParaRPr/>
          </a:p>
        </p:txBody>
      </p:sp>
      <p:sp>
        <p:nvSpPr>
          <p:cNvPr id="1557" name="Google Shape;1557;p24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How</a:t>
            </a:r>
            <a:r>
              <a:rPr b="1" lang="en">
                <a:solidFill>
                  <a:srgbClr val="000000"/>
                </a:solidFill>
                <a:latin typeface="Helvetica Neue"/>
                <a:ea typeface="Helvetica Neue"/>
                <a:cs typeface="Helvetica Neue"/>
                <a:sym typeface="Helvetica Neue"/>
              </a:rPr>
              <a:t>?</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Splunk IFX can extract fields automatically which are in standard key value pair format i.e. key=value format like username=john etc.But if logs are not in key value pair format then you have to teach splunk to extract fields which you wan using regex. </a:t>
            </a:r>
            <a:endParaRPr>
              <a:solidFill>
                <a:srgbClr val="000000"/>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5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Examples</a:t>
            </a:r>
            <a:endParaRPr/>
          </a:p>
        </p:txBody>
      </p:sp>
      <p:sp>
        <p:nvSpPr>
          <p:cNvPr id="1563" name="Google Shape;1563;p25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 expression matches</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abc:</a:t>
            </a:r>
            <a:r>
              <a:rPr lang="en">
                <a:solidFill>
                  <a:srgbClr val="000000"/>
                </a:solidFill>
              </a:rPr>
              <a:t> abc (the "exact" character sequence, but anywhere in the string)</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^abc:</a:t>
            </a:r>
            <a:r>
              <a:rPr lang="en">
                <a:solidFill>
                  <a:srgbClr val="000000"/>
                </a:solidFill>
              </a:rPr>
              <a:t> abc (at the beginning of the string)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abc$:</a:t>
            </a:r>
            <a:r>
              <a:rPr lang="en">
                <a:solidFill>
                  <a:srgbClr val="000000"/>
                </a:solidFill>
              </a:rPr>
              <a:t> abc (at the end of the string)</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  </a:t>
            </a:r>
            <a:r>
              <a:rPr lang="en" sz="1300" u="sng">
                <a:solidFill>
                  <a:schemeClr val="hlink"/>
                </a:solidFill>
                <a:latin typeface="Helvetica Neue"/>
                <a:ea typeface="Helvetica Neue"/>
                <a:cs typeface="Helvetica Neue"/>
                <a:sym typeface="Helvetica Neue"/>
                <a:hlinkClick r:id="rId3"/>
              </a:rPr>
              <a:t>https://docs.splunk.com/Documentation/Splunk/7.0.2/Knowledge/AboutSplunkregularexpressions</a:t>
            </a:r>
            <a:endParaRPr sz="2000">
              <a:solidFill>
                <a:srgbClr val="000000"/>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51"/>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ReGex</a:t>
            </a:r>
            <a:endParaRPr/>
          </a:p>
        </p:txBody>
      </p:sp>
      <p:sp>
        <p:nvSpPr>
          <p:cNvPr id="1569" name="Google Shape;1569;p25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regex command removes results that do not match the specified regular expression.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Syntax regex (&lt;field&gt;=&lt;regex-expression&gt; |&lt;field&gt;!=&lt;regex-expression&gt; |&lt;regex-expression&gt;)</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1:</a:t>
            </a:r>
            <a:r>
              <a:rPr lang="en">
                <a:solidFill>
                  <a:srgbClr val="000000"/>
                </a:solidFill>
              </a:rPr>
              <a:t> Keep only search results whose "_raw" field contains IP addresses in the non-routable class A (10.0.0.0/8). This example uses a negative lookbehind assertion at the beginning of the expression.</a:t>
            </a:r>
            <a:endParaRPr>
              <a:solidFill>
                <a:srgbClr val="000000"/>
              </a:solidFill>
            </a:endParaRPr>
          </a:p>
          <a:p>
            <a:pPr indent="0" lvl="0" marL="0" marR="0" rtl="0" algn="l">
              <a:lnSpc>
                <a:spcPct val="115000"/>
              </a:lnSpc>
              <a:spcBef>
                <a:spcPts val="800"/>
              </a:spcBef>
              <a:spcAft>
                <a:spcPts val="0"/>
              </a:spcAft>
              <a:buClr>
                <a:schemeClr val="dk1"/>
              </a:buClr>
              <a:buSzPts val="1100"/>
              <a:buFont typeface="Arial"/>
              <a:buNone/>
            </a:pPr>
            <a:r>
              <a:rPr lang="en" sz="1600">
                <a:solidFill>
                  <a:srgbClr val="000000"/>
                </a:solidFill>
                <a:latin typeface="Courier New"/>
                <a:ea typeface="Courier New"/>
                <a:cs typeface="Courier New"/>
                <a:sym typeface="Courier New"/>
              </a:rPr>
              <a:t>... | regex</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Clr>
                <a:schemeClr val="dk1"/>
              </a:buClr>
              <a:buSzPts val="1100"/>
              <a:buFont typeface="Arial"/>
              <a:buNone/>
            </a:pPr>
            <a:r>
              <a:rPr lang="en" sz="1600">
                <a:solidFill>
                  <a:srgbClr val="000000"/>
                </a:solidFill>
                <a:latin typeface="Courier New"/>
                <a:ea typeface="Courier New"/>
                <a:cs typeface="Courier New"/>
                <a:sym typeface="Courier New"/>
              </a:rPr>
              <a:t>_raw="(?&lt;!\d)10\.\d{1,3}\.\d{1,3}\.\d{1,3}(?!\d)" </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52"/>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ReGex</a:t>
            </a:r>
            <a:endParaRPr/>
          </a:p>
        </p:txBody>
      </p:sp>
      <p:sp>
        <p:nvSpPr>
          <p:cNvPr id="1575" name="Google Shape;1575;p25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2: </a:t>
            </a:r>
            <a:r>
              <a:rPr lang="en">
                <a:solidFill>
                  <a:srgbClr val="000000"/>
                </a:solidFill>
              </a:rPr>
              <a:t>Keep only the results that match a valid email address. For example, buttercup@example.com.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 regex email="/^([a-z0-9_\.-]+)@([\da-z\.-]+)\.([a-z\.]{2, 6})$/" &gt;&gt;&gt;&gt;&gt;&gt;&gt; ed0d74d381be859b5455078d358704c9b133ad3b</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53"/>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Sed Expression</a:t>
            </a:r>
            <a:endParaRPr/>
          </a:p>
        </p:txBody>
      </p:sp>
      <p:sp>
        <p:nvSpPr>
          <p:cNvPr id="1581" name="Google Shape;1581;p25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When using the rex command in sed mode, you have two options: replace (s) or character substitution (y).</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The syntax for using sed to replace (s) text in your data is: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"s/&lt;regex&gt;/&lt;replacement&gt;/&lt;flags&gt;"</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&lt;regex&gt;</a:t>
            </a:r>
            <a:r>
              <a:rPr lang="en">
                <a:solidFill>
                  <a:srgbClr val="000000"/>
                </a:solidFill>
              </a:rPr>
              <a:t>is a PCRE regular expression, which can include capturing groups.</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&lt;replacement&gt;</a:t>
            </a:r>
            <a:r>
              <a:rPr lang="en">
                <a:solidFill>
                  <a:srgbClr val="000000"/>
                </a:solidFill>
              </a:rPr>
              <a:t>is a string to replace the regex match. Use \n for backreferences, where "n" is a single digit.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&lt;flags&gt;</a:t>
            </a:r>
            <a:r>
              <a:rPr lang="en">
                <a:solidFill>
                  <a:srgbClr val="000000"/>
                </a:solidFill>
              </a:rPr>
              <a:t>can be either: g to replace all matches, or a number to replace a specified match. </a:t>
            </a:r>
            <a:endParaRPr>
              <a:solidFill>
                <a:srgbClr val="000000"/>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54"/>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Sed Expression</a:t>
            </a:r>
            <a:endParaRPr/>
          </a:p>
        </p:txBody>
      </p:sp>
      <p:sp>
        <p:nvSpPr>
          <p:cNvPr id="1587" name="Google Shape;1587;p25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marR="0" rtl="0" algn="l">
              <a:lnSpc>
                <a:spcPct val="115000"/>
              </a:lnSpc>
              <a:spcBef>
                <a:spcPts val="800"/>
              </a:spcBef>
              <a:spcAft>
                <a:spcPts val="0"/>
              </a:spcAft>
              <a:buClr>
                <a:srgbClr val="000000"/>
              </a:buClr>
              <a:buSzPts val="1800"/>
              <a:buChar char="•"/>
            </a:pPr>
            <a:r>
              <a:rPr lang="en">
                <a:solidFill>
                  <a:srgbClr val="000000"/>
                </a:solidFill>
              </a:rPr>
              <a:t>The syntax for using sed to substitute characters is: </a:t>
            </a:r>
            <a:r>
              <a:rPr lang="en" sz="1600">
                <a:solidFill>
                  <a:srgbClr val="000000"/>
                </a:solidFill>
                <a:latin typeface="Courier New"/>
                <a:ea typeface="Courier New"/>
                <a:cs typeface="Courier New"/>
                <a:sym typeface="Courier New"/>
              </a:rPr>
              <a:t>"y/&lt;string1&gt;/&lt;string2&gt;/"</a:t>
            </a:r>
            <a:r>
              <a:rPr lang="en">
                <a:solidFill>
                  <a:srgbClr val="000000"/>
                </a:solidFill>
              </a:rPr>
              <a:t>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This substitutes the characters that match </a:t>
            </a:r>
            <a:r>
              <a:rPr lang="en" sz="1600">
                <a:solidFill>
                  <a:srgbClr val="000000"/>
                </a:solidFill>
                <a:latin typeface="Courier New"/>
                <a:ea typeface="Courier New"/>
                <a:cs typeface="Courier New"/>
                <a:sym typeface="Courier New"/>
              </a:rPr>
              <a:t>&lt;string2&gt;</a:t>
            </a:r>
            <a:r>
              <a:rPr lang="en">
                <a:solidFill>
                  <a:srgbClr val="000000"/>
                </a:solidFill>
              </a:rPr>
              <a:t> with the characters in   </a:t>
            </a:r>
            <a:r>
              <a:rPr lang="en" sz="1600">
                <a:solidFill>
                  <a:srgbClr val="000000"/>
                </a:solidFill>
                <a:latin typeface="Courier New"/>
                <a:ea typeface="Courier New"/>
                <a:cs typeface="Courier New"/>
                <a:sym typeface="Courier New"/>
              </a:rPr>
              <a:t>&lt;string&gt;</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a:p>
            <a:pPr indent="457200" lvl="0" marL="0" marR="0" rtl="0" algn="l">
              <a:lnSpc>
                <a:spcPct val="115000"/>
              </a:lnSpc>
              <a:spcBef>
                <a:spcPts val="800"/>
              </a:spcBef>
              <a:spcAft>
                <a:spcPts val="0"/>
              </a:spcAft>
              <a:buNone/>
            </a:pPr>
            <a:r>
              <a:rPr lang="en" sz="1600" u="sng">
                <a:solidFill>
                  <a:schemeClr val="hlink"/>
                </a:solidFill>
                <a:latin typeface="Arial"/>
                <a:ea typeface="Arial"/>
                <a:cs typeface="Arial"/>
                <a:sym typeface="Arial"/>
                <a:hlinkClick r:id="rId3"/>
              </a:rPr>
              <a:t>https://docs.splunk.com/Documentation/Splunk/7.0.2/SearchReference/Rex</a:t>
            </a:r>
            <a:endParaRPr sz="1600">
              <a:solidFill>
                <a:srgbClr val="000000"/>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55"/>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Differences between rex and regex</a:t>
            </a:r>
            <a:endParaRPr/>
          </a:p>
        </p:txBody>
      </p:sp>
      <p:sp>
        <p:nvSpPr>
          <p:cNvPr id="1593" name="Google Shape;1593;p255"/>
          <p:cNvSpPr txBox="1"/>
          <p:nvPr>
            <p:ph idx="1" type="body"/>
          </p:nvPr>
        </p:nvSpPr>
        <p:spPr>
          <a:xfrm>
            <a:off x="542475" y="1147900"/>
            <a:ext cx="79716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Rex- Description</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Use this command to either extract fields using regular expression named groups, or replace or substitute characters in a field using sed expressions.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The rex command matches the value of the specified field against the unanchored regular expression and extracts the named groups into fields of the corresponding names.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If a field is not specified, the regular expression is applied to the _raw field. Note: Running rex against the _raw field might have a performance impact. When mode=sed, the given sed expression used to replace or substitute characters is applied to the value of the chosen field.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Start Searching: Splunk Apps</a:t>
            </a:r>
            <a:endParaRPr/>
          </a:p>
        </p:txBody>
      </p:sp>
      <p:sp>
        <p:nvSpPr>
          <p:cNvPr id="211" name="Google Shape;211;p4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Wait!, did I say Apps ? </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What are apps in splunk?</a:t>
            </a:r>
            <a:endParaRPr/>
          </a:p>
          <a:p>
            <a:pPr indent="-336550" lvl="1" marL="914400" rtl="0" algn="l">
              <a:lnSpc>
                <a:spcPct val="115000"/>
              </a:lnSpc>
              <a:spcBef>
                <a:spcPts val="0"/>
              </a:spcBef>
              <a:spcAft>
                <a:spcPts val="0"/>
              </a:spcAft>
              <a:buSzPts val="1700"/>
              <a:buChar char="•"/>
            </a:pPr>
            <a:r>
              <a:rPr lang="en"/>
              <a:t>A Splunk application is a bundle of configurations, scripts, saved searches, visualizations etc as they are objects within Splunk. Sure an application can have code in the form of scripts such as python, shell, powershell etc.</a:t>
            </a:r>
            <a:endParaRPr/>
          </a:p>
          <a:p>
            <a:pPr indent="-336550" lvl="1" marL="914400" rtl="0" algn="l">
              <a:lnSpc>
                <a:spcPct val="115000"/>
              </a:lnSpc>
              <a:spcBef>
                <a:spcPts val="0"/>
              </a:spcBef>
              <a:spcAft>
                <a:spcPts val="0"/>
              </a:spcAft>
              <a:buSzPts val="1700"/>
              <a:buChar char="•"/>
            </a:pPr>
            <a:r>
              <a:rPr lang="en"/>
              <a:t>But it is generally more than that and yet can be as simple as nothing but as a single configuration file. That is something I do often for defining log file monitoring for specific application types.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5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Differences between rex and regex</a:t>
            </a:r>
            <a:endParaRPr/>
          </a:p>
        </p:txBody>
      </p:sp>
      <p:sp>
        <p:nvSpPr>
          <p:cNvPr id="1599" name="Google Shape;1599;p25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Rex- Description (Cont..)</a:t>
            </a:r>
            <a:endParaRPr b="1">
              <a:solidFill>
                <a:srgbClr val="000000"/>
              </a:solidFill>
              <a:latin typeface="Helvetica Neue"/>
              <a:ea typeface="Helvetica Neue"/>
              <a:cs typeface="Helvetica Neue"/>
              <a:sym typeface="Helvetica Neue"/>
            </a:endParaRPr>
          </a:p>
          <a:p>
            <a:pPr indent="-330200" lvl="0" marL="457200" marR="0" rtl="0" algn="l">
              <a:lnSpc>
                <a:spcPct val="115000"/>
              </a:lnSpc>
              <a:spcBef>
                <a:spcPts val="800"/>
              </a:spcBef>
              <a:spcAft>
                <a:spcPts val="0"/>
              </a:spcAft>
              <a:buClr>
                <a:srgbClr val="000000"/>
              </a:buClr>
              <a:buSzPts val="1600"/>
              <a:buChar char="•"/>
            </a:pPr>
            <a:r>
              <a:rPr lang="en" sz="1600">
                <a:solidFill>
                  <a:srgbClr val="000000"/>
                </a:solidFill>
              </a:rPr>
              <a:t>If a field is not specified, the sed expression is applied to _raw. This sed-syntax is also used to mask sensitive data at index-time.</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Read about using sed to anonymize data in the Getting Data In Manual. Use the rex command for search-time field extraction or string replacement and character substitution.</a:t>
            </a:r>
            <a:endParaRPr sz="1600">
              <a:solidFill>
                <a:srgbClr val="000000"/>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57"/>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Differences between rex and regex</a:t>
            </a:r>
            <a:endParaRPr/>
          </a:p>
        </p:txBody>
      </p:sp>
      <p:sp>
        <p:nvSpPr>
          <p:cNvPr id="1605" name="Google Shape;1605;p25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Regex- Description</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The regex command removes results that do not match the specified regular expression. or, this regex command prints out the results that match the specified regular expression.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Normally you would use "rex". regex is, generally less-required than rex. so, as a beginner, if you are got confusion of which one to use "rex or regex", normally you would required to use "rex".</a:t>
            </a:r>
            <a:endParaRPr>
              <a:solidFill>
                <a:srgbClr val="00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5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Examples for</a:t>
            </a:r>
            <a:r>
              <a:rPr lang="en"/>
              <a:t> rex and regex</a:t>
            </a:r>
            <a:endParaRPr/>
          </a:p>
        </p:txBody>
      </p:sp>
      <p:sp>
        <p:nvSpPr>
          <p:cNvPr id="1611" name="Google Shape;1611;p25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for REX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Extract "from" and "to" fields using regular expressions. If a raw event contains "From: Susan To: Bob", then from=Susan and to=Bob.</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a:t>
            </a:r>
            <a:r>
              <a:rPr lang="en" sz="1600">
                <a:solidFill>
                  <a:srgbClr val="000000"/>
                </a:solidFill>
                <a:latin typeface="Courier New"/>
                <a:ea typeface="Courier New"/>
                <a:cs typeface="Courier New"/>
                <a:sym typeface="Courier New"/>
              </a:rPr>
              <a:t>.. | rex field=_raw "From: (?&lt;from&gt;.*) To: (?&lt;to&gt;.*)"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5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Examples for rex and regex</a:t>
            </a:r>
            <a:endParaRPr/>
          </a:p>
        </p:txBody>
      </p:sp>
      <p:sp>
        <p:nvSpPr>
          <p:cNvPr id="1617" name="Google Shape;1617;p25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Example for Regex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Keep only search results whose "_raw" field contains IP addresses in the non-routable class A (10.0.0.0/8). This example uses a negative lookbehind assertion at the beginning of the expression.</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a:t>
            </a:r>
            <a:r>
              <a:rPr lang="en" sz="1600">
                <a:solidFill>
                  <a:srgbClr val="000000"/>
                </a:solidFill>
                <a:latin typeface="Courier New"/>
                <a:ea typeface="Courier New"/>
                <a:cs typeface="Courier New"/>
                <a:sym typeface="Courier New"/>
              </a:rPr>
              <a:t>.. | regex _raw="(?&lt;!\d)10\.\d{1,3}\.\d{1,3}\.\d{1,3}(?!\d)"</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6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rtl="0" algn="l">
              <a:spcBef>
                <a:spcPts val="0"/>
              </a:spcBef>
              <a:spcAft>
                <a:spcPts val="0"/>
              </a:spcAft>
              <a:buNone/>
            </a:pPr>
            <a:r>
              <a:rPr lang="en">
                <a:solidFill>
                  <a:schemeClr val="lt1"/>
                </a:solidFill>
              </a:rPr>
              <a:t>  </a:t>
            </a:r>
            <a:r>
              <a:rPr lang="en"/>
              <a:t>Outline</a:t>
            </a:r>
            <a:endParaRPr/>
          </a:p>
        </p:txBody>
      </p:sp>
      <p:sp>
        <p:nvSpPr>
          <p:cNvPr id="1623" name="Google Shape;1623;p26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Tags and Event Types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Understand the eval command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Perform calculations on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Convert round and format field values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Use conditional statements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Using REX and RegEx</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26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629" name="Google Shape;1629;p261"/>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17:</a:t>
            </a:r>
            <a:r>
              <a:rPr b="1" lang="en" sz="2700">
                <a:latin typeface="Helvetica Neue"/>
                <a:ea typeface="Helvetica Neue"/>
                <a:cs typeface="Helvetica Neue"/>
                <a:sym typeface="Helvetica Neue"/>
              </a:rPr>
              <a:t> Using erex, regex, rex</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630" name="Google Shape;1630;p261"/>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6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a:t>
            </a:r>
            <a:r>
              <a:rPr lang="en"/>
              <a:t>b: Using erex, regex, rex </a:t>
            </a:r>
            <a:endParaRPr/>
          </a:p>
        </p:txBody>
      </p:sp>
      <p:sp>
        <p:nvSpPr>
          <p:cNvPr id="1636" name="Google Shape;1636;p26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lang="en">
                <a:solidFill>
                  <a:schemeClr val="dk1"/>
                </a:solidFill>
                <a:latin typeface="Helvetica Neue"/>
                <a:ea typeface="Helvetica Neue"/>
                <a:cs typeface="Helvetica Neue"/>
                <a:sym typeface="Helvetica Neue"/>
              </a:rPr>
              <a:t>Load </a:t>
            </a:r>
            <a:r>
              <a:rPr b="1" i="1" lang="en" u="sng">
                <a:solidFill>
                  <a:srgbClr val="1155CC"/>
                </a:solidFill>
                <a:latin typeface="Helvetica Neue"/>
                <a:ea typeface="Helvetica Neue"/>
                <a:cs typeface="Helvetica Neue"/>
                <a:sym typeface="Helvetica Neue"/>
                <a:hlinkClick r:id="rId3">
                  <a:extLst>
                    <a:ext uri="{A12FA001-AC4F-418D-AE19-62706E023703}">
                      <ahyp:hlinkClr val="tx"/>
                    </a:ext>
                  </a:extLst>
                </a:hlinkClick>
              </a:rPr>
              <a:t>data </a:t>
            </a:r>
            <a:r>
              <a:rPr lang="en">
                <a:solidFill>
                  <a:schemeClr val="dk1"/>
                </a:solidFill>
                <a:latin typeface="Helvetica Neue"/>
                <a:ea typeface="Helvetica Neue"/>
                <a:cs typeface="Helvetica Neue"/>
                <a:sym typeface="Helvetica Neue"/>
              </a:rPr>
              <a:t>file into Splunk</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0"/>
              </a:spcAft>
              <a:buNone/>
            </a:pPr>
            <a:r>
              <a:rPr lang="en">
                <a:solidFill>
                  <a:schemeClr val="dk1"/>
                </a:solidFill>
                <a:latin typeface="Helvetica Neue"/>
                <a:ea typeface="Helvetica Neue"/>
                <a:cs typeface="Helvetica Neue"/>
                <a:sym typeface="Helvetica Neue"/>
              </a:rPr>
              <a:t>Click on “Add Data”</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637" name="Google Shape;1637;p262"/>
          <p:cNvPicPr preferRelativeResize="0"/>
          <p:nvPr/>
        </p:nvPicPr>
        <p:blipFill>
          <a:blip r:embed="rId4">
            <a:alphaModFix/>
          </a:blip>
          <a:stretch>
            <a:fillRect/>
          </a:stretch>
        </p:blipFill>
        <p:spPr>
          <a:xfrm>
            <a:off x="730475" y="2070300"/>
            <a:ext cx="7290325" cy="19213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6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43" name="Google Shape;1643;p26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Click on “Upload”</a:t>
            </a:r>
            <a:endParaRPr>
              <a:solidFill>
                <a:schemeClr val="dk1"/>
              </a:solidFill>
              <a:latin typeface="Helvetica Neue"/>
              <a:ea typeface="Helvetica Neue"/>
              <a:cs typeface="Helvetica Neue"/>
              <a:sym typeface="Helvetica Neue"/>
            </a:endParaRPr>
          </a:p>
        </p:txBody>
      </p:sp>
      <p:pic>
        <p:nvPicPr>
          <p:cNvPr id="1644" name="Google Shape;1644;p263"/>
          <p:cNvPicPr preferRelativeResize="0"/>
          <p:nvPr/>
        </p:nvPicPr>
        <p:blipFill rotWithShape="1">
          <a:blip r:embed="rId3">
            <a:alphaModFix/>
          </a:blip>
          <a:srcRect b="0" l="9763" r="0" t="11386"/>
          <a:stretch/>
        </p:blipFill>
        <p:spPr>
          <a:xfrm>
            <a:off x="621000" y="1735550"/>
            <a:ext cx="3363100" cy="215512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50" name="Google Shape;1650;p26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Click on “Select File” and choose your file name</a:t>
            </a:r>
            <a:endParaRPr>
              <a:solidFill>
                <a:schemeClr val="dk1"/>
              </a:solidFill>
              <a:latin typeface="Helvetica Neue"/>
              <a:ea typeface="Helvetica Neue"/>
              <a:cs typeface="Helvetica Neue"/>
              <a:sym typeface="Helvetica Neue"/>
            </a:endParaRPr>
          </a:p>
        </p:txBody>
      </p:sp>
      <p:pic>
        <p:nvPicPr>
          <p:cNvPr id="1651" name="Google Shape;1651;p264"/>
          <p:cNvPicPr preferRelativeResize="0"/>
          <p:nvPr/>
        </p:nvPicPr>
        <p:blipFill>
          <a:blip r:embed="rId3">
            <a:alphaModFix/>
          </a:blip>
          <a:stretch>
            <a:fillRect/>
          </a:stretch>
        </p:blipFill>
        <p:spPr>
          <a:xfrm>
            <a:off x="730475" y="1709150"/>
            <a:ext cx="6373850" cy="26437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6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57" name="Google Shape;1657;p265"/>
          <p:cNvSpPr txBox="1"/>
          <p:nvPr>
            <p:ph idx="1" type="body"/>
          </p:nvPr>
        </p:nvSpPr>
        <p:spPr>
          <a:xfrm>
            <a:off x="621000" y="1208175"/>
            <a:ext cx="38985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lang="en">
                <a:solidFill>
                  <a:schemeClr val="dk1"/>
                </a:solidFill>
                <a:latin typeface="Helvetica Neue"/>
                <a:ea typeface="Helvetica Neue"/>
                <a:cs typeface="Helvetica Neue"/>
                <a:sym typeface="Helvetica Neue"/>
              </a:rPr>
              <a:t>After uploading your data, choose the next option at the top right corner with default configurations..</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Give a name to your Source type and then click on save </a:t>
            </a:r>
            <a:endParaRPr>
              <a:solidFill>
                <a:schemeClr val="dk1"/>
              </a:solidFill>
              <a:latin typeface="Helvetica Neue"/>
              <a:ea typeface="Helvetica Neue"/>
              <a:cs typeface="Helvetica Neue"/>
              <a:sym typeface="Helvetica Neue"/>
            </a:endParaRPr>
          </a:p>
        </p:txBody>
      </p:sp>
      <p:pic>
        <p:nvPicPr>
          <p:cNvPr id="1658" name="Google Shape;1658;p265"/>
          <p:cNvPicPr preferRelativeResize="0"/>
          <p:nvPr/>
        </p:nvPicPr>
        <p:blipFill>
          <a:blip r:embed="rId3">
            <a:alphaModFix/>
          </a:blip>
          <a:stretch>
            <a:fillRect/>
          </a:stretch>
        </p:blipFill>
        <p:spPr>
          <a:xfrm>
            <a:off x="4572000" y="1208175"/>
            <a:ext cx="4429250" cy="292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Start Searching: Splunk Apps</a:t>
            </a:r>
            <a:endParaRPr/>
          </a:p>
        </p:txBody>
      </p:sp>
      <p:sp>
        <p:nvSpPr>
          <p:cNvPr id="217" name="Google Shape;217;p4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457200" rtl="0" algn="l">
              <a:lnSpc>
                <a:spcPct val="115000"/>
              </a:lnSpc>
              <a:spcBef>
                <a:spcPts val="800"/>
              </a:spcBef>
              <a:spcAft>
                <a:spcPts val="0"/>
              </a:spcAft>
              <a:buNone/>
            </a:pPr>
            <a:r>
              <a:rPr lang="en"/>
              <a:t>I make an </a:t>
            </a:r>
            <a:r>
              <a:rPr b="1" lang="en">
                <a:latin typeface="Helvetica Neue"/>
                <a:ea typeface="Helvetica Neue"/>
                <a:cs typeface="Helvetica Neue"/>
                <a:sym typeface="Helvetica Neue"/>
              </a:rPr>
              <a:t>\”app\”</a:t>
            </a:r>
            <a:r>
              <a:rPr lang="en"/>
              <a:t> that is a single inputs.conf file for picking up apache logs outside of </a:t>
            </a:r>
            <a:r>
              <a:rPr b="1" lang="en">
                <a:latin typeface="Helvetica Neue"/>
                <a:ea typeface="Helvetica Neue"/>
                <a:cs typeface="Helvetica Neue"/>
                <a:sym typeface="Helvetica Neue"/>
              </a:rPr>
              <a:t>/var/log </a:t>
            </a:r>
            <a:r>
              <a:rPr lang="en"/>
              <a:t>on a </a:t>
            </a:r>
            <a:r>
              <a:rPr b="1" lang="en">
                <a:latin typeface="Helvetica Neue"/>
                <a:ea typeface="Helvetica Neue"/>
                <a:cs typeface="Helvetica Neue"/>
                <a:sym typeface="Helvetica Neue"/>
              </a:rPr>
              <a:t>*nix</a:t>
            </a:r>
            <a:r>
              <a:rPr lang="en"/>
              <a:t> system that might be common across a cluster of web application servers. Then I assign that app to just those systems and boom, those logs are picked up and shoved into the desired index within Splunk.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6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64" name="Google Shape;1664;p266"/>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lang="en">
                <a:solidFill>
                  <a:schemeClr val="dk1"/>
                </a:solidFill>
                <a:latin typeface="Helvetica Neue"/>
                <a:ea typeface="Helvetica Neue"/>
                <a:cs typeface="Helvetica Neue"/>
                <a:sym typeface="Helvetica Neue"/>
              </a:rPr>
              <a:t>Click on Start Searching after you successfully upload your data</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t/>
            </a:r>
            <a:endParaRPr>
              <a:solidFill>
                <a:schemeClr val="dk1"/>
              </a:solidFill>
              <a:latin typeface="Helvetica Neue"/>
              <a:ea typeface="Helvetica Neue"/>
              <a:cs typeface="Helvetica Neue"/>
              <a:sym typeface="Helvetica Neue"/>
            </a:endParaRPr>
          </a:p>
        </p:txBody>
      </p:sp>
      <p:pic>
        <p:nvPicPr>
          <p:cNvPr id="1665" name="Google Shape;1665;p266"/>
          <p:cNvPicPr preferRelativeResize="0"/>
          <p:nvPr/>
        </p:nvPicPr>
        <p:blipFill>
          <a:blip r:embed="rId3">
            <a:alphaModFix/>
          </a:blip>
          <a:stretch>
            <a:fillRect/>
          </a:stretch>
        </p:blipFill>
        <p:spPr>
          <a:xfrm>
            <a:off x="730475" y="1690925"/>
            <a:ext cx="5981051" cy="30607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6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71" name="Google Shape;1671;p267"/>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lang="en">
                <a:solidFill>
                  <a:schemeClr val="dk1"/>
                </a:solidFill>
                <a:latin typeface="Helvetica Neue"/>
                <a:ea typeface="Helvetica Neue"/>
                <a:cs typeface="Helvetica Neue"/>
                <a:sym typeface="Helvetica Neue"/>
              </a:rPr>
              <a:t>Use Splunk to generate regular expressions by providing a list of values from the data.</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b="1" lang="en">
                <a:solidFill>
                  <a:schemeClr val="dk1"/>
                </a:solidFill>
                <a:latin typeface="Helvetica Neue"/>
                <a:ea typeface="Helvetica Neue"/>
                <a:cs typeface="Helvetica Neue"/>
                <a:sym typeface="Helvetica Neue"/>
              </a:rPr>
              <a:t>Execute below command(s):</a:t>
            </a:r>
            <a:endParaRPr>
              <a:solidFill>
                <a:schemeClr val="dk1"/>
              </a:solidFill>
              <a:latin typeface="Helvetica Neue"/>
              <a:ea typeface="Helvetica Neue"/>
              <a:cs typeface="Helvetica Neue"/>
              <a:sym typeface="Helvetica Neue"/>
            </a:endParaRPr>
          </a:p>
        </p:txBody>
      </p:sp>
      <p:graphicFrame>
        <p:nvGraphicFramePr>
          <p:cNvPr id="1672" name="Google Shape;1672;p267"/>
          <p:cNvGraphicFramePr/>
          <p:nvPr/>
        </p:nvGraphicFramePr>
        <p:xfrm>
          <a:off x="621000" y="2369200"/>
          <a:ext cx="3000000" cy="3000000"/>
        </p:xfrm>
        <a:graphic>
          <a:graphicData uri="http://schemas.openxmlformats.org/drawingml/2006/table">
            <a:tbl>
              <a:tblPr>
                <a:noFill/>
                <a:tableStyleId>{9616AC6D-2100-4A09-9294-CCA765473563}</a:tableStyleId>
              </a:tblPr>
              <a:tblGrid>
                <a:gridCol w="76425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makeresults</a:t>
                      </a:r>
                      <a:br>
                        <a:rPr lang="en" sz="1200">
                          <a:solidFill>
                            <a:srgbClr val="FFFFFF"/>
                          </a:solidFill>
                          <a:highlight>
                            <a:srgbClr val="333333"/>
                          </a:highlight>
                          <a:latin typeface="Consolas"/>
                          <a:ea typeface="Consolas"/>
                          <a:cs typeface="Consolas"/>
                          <a:sym typeface="Consolas"/>
                        </a:rPr>
                      </a:br>
                      <a:r>
                        <a:rPr lang="en" sz="1200">
                          <a:solidFill>
                            <a:srgbClr val="FFFFFF"/>
                          </a:solidFill>
                          <a:highlight>
                            <a:srgbClr val="333333"/>
                          </a:highlight>
                          <a:latin typeface="Consolas"/>
                          <a:ea typeface="Consolas"/>
                          <a:cs typeface="Consolas"/>
                          <a:sym typeface="Consolas"/>
                        </a:rPr>
                        <a:t>| eval month_text =  </a:t>
                      </a:r>
                      <a:r>
                        <a:rPr lang="en" sz="1200">
                          <a:solidFill>
                            <a:srgbClr val="A2FCA2"/>
                          </a:solidFill>
                          <a:highlight>
                            <a:srgbClr val="333333"/>
                          </a:highlight>
                          <a:latin typeface="Consolas"/>
                          <a:ea typeface="Consolas"/>
                          <a:cs typeface="Consolas"/>
                          <a:sym typeface="Consolas"/>
                        </a:rPr>
                        <a:t>"07/02,11/03,13/3,01/03,99/3"</a:t>
                      </a:r>
                      <a:br>
                        <a:rPr lang="en" sz="1200">
                          <a:solidFill>
                            <a:srgbClr val="FFFFFF"/>
                          </a:solidFill>
                          <a:highlight>
                            <a:srgbClr val="333333"/>
                          </a:highlight>
                          <a:latin typeface="Consolas"/>
                          <a:ea typeface="Consolas"/>
                          <a:cs typeface="Consolas"/>
                          <a:sym typeface="Consolas"/>
                        </a:rPr>
                      </a:br>
                      <a:r>
                        <a:rPr lang="en" sz="1200">
                          <a:solidFill>
                            <a:srgbClr val="FFFFFF"/>
                          </a:solidFill>
                          <a:highlight>
                            <a:srgbClr val="333333"/>
                          </a:highlight>
                          <a:latin typeface="Consolas"/>
                          <a:ea typeface="Consolas"/>
                          <a:cs typeface="Consolas"/>
                          <a:sym typeface="Consolas"/>
                        </a:rPr>
                        <a:t>| erex  months </a:t>
                      </a:r>
                      <a:r>
                        <a:rPr lang="en" sz="1200">
                          <a:solidFill>
                            <a:srgbClr val="FFFFAA"/>
                          </a:solidFill>
                          <a:highlight>
                            <a:srgbClr val="333333"/>
                          </a:highlight>
                          <a:latin typeface="Consolas"/>
                          <a:ea typeface="Consolas"/>
                          <a:cs typeface="Consolas"/>
                          <a:sym typeface="Consolas"/>
                        </a:rPr>
                        <a:t>examples</a:t>
                      </a:r>
                      <a:r>
                        <a:rPr lang="en" sz="1200">
                          <a:solidFill>
                            <a:srgbClr val="FFFFFF"/>
                          </a:solidFill>
                          <a:highlight>
                            <a:srgbClr val="333333"/>
                          </a:highlight>
                          <a:latin typeface="Consolas"/>
                          <a:ea typeface="Consolas"/>
                          <a:cs typeface="Consolas"/>
                          <a:sym typeface="Consolas"/>
                        </a:rPr>
                        <a:t>=</a:t>
                      </a:r>
                      <a:r>
                        <a:rPr lang="en" sz="1200">
                          <a:solidFill>
                            <a:srgbClr val="A2FCA2"/>
                          </a:solidFill>
                          <a:highlight>
                            <a:srgbClr val="333333"/>
                          </a:highlight>
                          <a:latin typeface="Consolas"/>
                          <a:ea typeface="Consolas"/>
                          <a:cs typeface="Consolas"/>
                          <a:sym typeface="Consolas"/>
                        </a:rPr>
                        <a:t>"07/02,01/03"</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counterexamples</a:t>
                      </a:r>
                      <a:r>
                        <a:rPr lang="en" sz="1200">
                          <a:solidFill>
                            <a:srgbClr val="FFFFFF"/>
                          </a:solidFill>
                          <a:highlight>
                            <a:srgbClr val="333333"/>
                          </a:highlight>
                          <a:latin typeface="Consolas"/>
                          <a:ea typeface="Consolas"/>
                          <a:cs typeface="Consolas"/>
                          <a:sym typeface="Consolas"/>
                        </a:rPr>
                        <a:t>=</a:t>
                      </a:r>
                      <a:r>
                        <a:rPr lang="en" sz="1200">
                          <a:solidFill>
                            <a:srgbClr val="A2FCA2"/>
                          </a:solidFill>
                          <a:highlight>
                            <a:srgbClr val="333333"/>
                          </a:highlight>
                          <a:latin typeface="Consolas"/>
                          <a:ea typeface="Consolas"/>
                          <a:cs typeface="Consolas"/>
                          <a:sym typeface="Consolas"/>
                        </a:rPr>
                        <a:t>"99/3"</a:t>
                      </a:r>
                      <a:r>
                        <a:rPr lang="en" sz="1200">
                          <a:solidFill>
                            <a:srgbClr val="FFFFFF"/>
                          </a:solidFill>
                          <a:highlight>
                            <a:srgbClr val="333333"/>
                          </a:highlight>
                          <a:latin typeface="Consolas"/>
                          <a:ea typeface="Consolas"/>
                          <a:cs typeface="Consolas"/>
                          <a:sym typeface="Consolas"/>
                        </a:rPr>
                        <a:t> </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FFFFAA"/>
                          </a:solidFill>
                          <a:highlight>
                            <a:srgbClr val="333333"/>
                          </a:highlight>
                          <a:latin typeface="Consolas"/>
                          <a:ea typeface="Consolas"/>
                          <a:cs typeface="Consolas"/>
                          <a:sym typeface="Consolas"/>
                        </a:rPr>
                        <a:t>fromfield</a:t>
                      </a:r>
                      <a:r>
                        <a:rPr lang="en" sz="1200">
                          <a:solidFill>
                            <a:srgbClr val="FFFFFF"/>
                          </a:solidFill>
                          <a:highlight>
                            <a:srgbClr val="333333"/>
                          </a:highlight>
                          <a:latin typeface="Consolas"/>
                          <a:ea typeface="Consolas"/>
                          <a:cs typeface="Consolas"/>
                          <a:sym typeface="Consolas"/>
                        </a:rPr>
                        <a:t>=month_text</a:t>
                      </a:r>
                      <a:endParaRPr sz="1200">
                        <a:latin typeface="Calibri"/>
                        <a:ea typeface="Calibri"/>
                        <a:cs typeface="Calibri"/>
                        <a:sym typeface="Calibri"/>
                      </a:endParaRPr>
                    </a:p>
                  </a:txBody>
                  <a:tcPr marT="63500" marB="63500" marR="63500" marL="63500">
                    <a:solidFill>
                      <a:srgbClr val="333333"/>
                    </a:solidFill>
                  </a:tcPr>
                </a:tc>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6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78" name="Google Shape;1678;p268"/>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679" name="Google Shape;1679;p268"/>
          <p:cNvPicPr preferRelativeResize="0"/>
          <p:nvPr/>
        </p:nvPicPr>
        <p:blipFill>
          <a:blip r:embed="rId3">
            <a:alphaModFix/>
          </a:blip>
          <a:stretch>
            <a:fillRect/>
          </a:stretch>
        </p:blipFill>
        <p:spPr>
          <a:xfrm>
            <a:off x="730475" y="1765675"/>
            <a:ext cx="8364975" cy="263182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26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85" name="Google Shape;1685;p269"/>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Regex Command Filter Using Regular Expressions</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b="1" lang="en">
                <a:solidFill>
                  <a:schemeClr val="dk1"/>
                </a:solidFill>
                <a:latin typeface="Helvetica Neue"/>
                <a:ea typeface="Helvetica Neue"/>
                <a:cs typeface="Helvetica Neue"/>
                <a:sym typeface="Helvetica Neue"/>
              </a:rPr>
              <a:t>Execute below command(s):</a:t>
            </a:r>
            <a:endParaRPr>
              <a:solidFill>
                <a:schemeClr val="dk1"/>
              </a:solidFill>
              <a:latin typeface="Helvetica Neue"/>
              <a:ea typeface="Helvetica Neue"/>
              <a:cs typeface="Helvetica Neue"/>
              <a:sym typeface="Helvetica Neue"/>
            </a:endParaRPr>
          </a:p>
        </p:txBody>
      </p:sp>
      <p:graphicFrame>
        <p:nvGraphicFramePr>
          <p:cNvPr id="1686" name="Google Shape;1686;p269"/>
          <p:cNvGraphicFramePr/>
          <p:nvPr/>
        </p:nvGraphicFramePr>
        <p:xfrm>
          <a:off x="730475" y="2157500"/>
          <a:ext cx="3000000" cy="3000000"/>
        </p:xfrm>
        <a:graphic>
          <a:graphicData uri="http://schemas.openxmlformats.org/drawingml/2006/table">
            <a:tbl>
              <a:tblPr>
                <a:noFill/>
                <a:tableStyleId>{9616AC6D-2100-4A09-9294-CCA765473563}</a:tableStyleId>
              </a:tblPr>
              <a:tblGrid>
                <a:gridCol w="5857975"/>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index=main | regex _raw = </a:t>
                      </a:r>
                      <a:r>
                        <a:rPr lang="en" sz="1200">
                          <a:solidFill>
                            <a:srgbClr val="A2FCA2"/>
                          </a:solidFill>
                          <a:highlight>
                            <a:srgbClr val="333333"/>
                          </a:highlight>
                          <a:latin typeface="Consolas"/>
                          <a:ea typeface="Consolas"/>
                          <a:cs typeface="Consolas"/>
                          <a:sym typeface="Consolas"/>
                        </a:rPr>
                        <a:t>"From:\s+&lt;[[:alnum:]]+@[[:alnum:]]+\.[[:alpha:]]+&gt;"</a:t>
                      </a:r>
                      <a:endParaRPr sz="1200">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7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92" name="Google Shape;1692;p270"/>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693" name="Google Shape;1693;p270"/>
          <p:cNvPicPr preferRelativeResize="0"/>
          <p:nvPr/>
        </p:nvPicPr>
        <p:blipFill>
          <a:blip r:embed="rId3">
            <a:alphaModFix/>
          </a:blip>
          <a:stretch>
            <a:fillRect/>
          </a:stretch>
        </p:blipFill>
        <p:spPr>
          <a:xfrm>
            <a:off x="730475" y="1763925"/>
            <a:ext cx="7173900" cy="2987085"/>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7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699" name="Google Shape;1699;p271"/>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0"/>
              </a:spcAft>
              <a:buNone/>
            </a:pPr>
            <a:r>
              <a:rPr lang="en">
                <a:solidFill>
                  <a:schemeClr val="dk1"/>
                </a:solidFill>
                <a:latin typeface="Helvetica Neue"/>
                <a:ea typeface="Helvetica Neue"/>
                <a:cs typeface="Helvetica Neue"/>
                <a:sym typeface="Helvetica Neue"/>
              </a:rPr>
              <a:t>Extract Fields Using Regular Expressions</a:t>
            </a:r>
            <a:endParaRPr>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0"/>
              </a:spcAft>
              <a:buNone/>
            </a:pPr>
            <a:r>
              <a:rPr lang="en" sz="1700">
                <a:solidFill>
                  <a:schemeClr val="dk1"/>
                </a:solidFill>
                <a:latin typeface="Consolas"/>
                <a:ea typeface="Consolas"/>
                <a:cs typeface="Consolas"/>
                <a:sym typeface="Consolas"/>
              </a:rPr>
              <a:t>Search Time … | rex field={what_field} “FrontAnchor(?{characters}+)BackAnchor” </a:t>
            </a:r>
            <a:endParaRPr sz="1700">
              <a:solidFill>
                <a:schemeClr val="dk1"/>
              </a:solidFill>
              <a:latin typeface="Consolas"/>
              <a:ea typeface="Consolas"/>
              <a:cs typeface="Consolas"/>
              <a:sym typeface="Consolas"/>
            </a:endParaRPr>
          </a:p>
          <a:p>
            <a:pPr indent="0" lvl="0" marL="0" rtl="0" algn="l">
              <a:lnSpc>
                <a:spcPct val="107916"/>
              </a:lnSpc>
              <a:spcBef>
                <a:spcPts val="800"/>
              </a:spcBef>
              <a:spcAft>
                <a:spcPts val="800"/>
              </a:spcAft>
              <a:buNone/>
            </a:pPr>
            <a:r>
              <a:t/>
            </a:r>
            <a:endParaRPr b="1">
              <a:solidFill>
                <a:schemeClr val="dk1"/>
              </a:solidFill>
              <a:latin typeface="Helvetica Neue"/>
              <a:ea typeface="Helvetica Neue"/>
              <a:cs typeface="Helvetica Neue"/>
              <a:sym typeface="Helvetica Neue"/>
            </a:endParaRPr>
          </a:p>
        </p:txBody>
      </p:sp>
      <p:graphicFrame>
        <p:nvGraphicFramePr>
          <p:cNvPr id="1700" name="Google Shape;1700;p271"/>
          <p:cNvGraphicFramePr/>
          <p:nvPr/>
        </p:nvGraphicFramePr>
        <p:xfrm>
          <a:off x="730475" y="2904750"/>
          <a:ext cx="3000000" cy="3000000"/>
        </p:xfrm>
        <a:graphic>
          <a:graphicData uri="http://schemas.openxmlformats.org/drawingml/2006/table">
            <a:tbl>
              <a:tblPr>
                <a:noFill/>
                <a:tableStyleId>{9616AC6D-2100-4A09-9294-CCA765473563}</a:tableStyleId>
              </a:tblPr>
              <a:tblGrid>
                <a:gridCol w="5434525"/>
              </a:tblGrid>
              <a:tr h="12700">
                <a:tc>
                  <a:txBody>
                    <a:bodyPr/>
                    <a:lstStyle/>
                    <a:p>
                      <a:pPr indent="0" lvl="0" marL="0" rtl="0" algn="l">
                        <a:lnSpc>
                          <a:spcPct val="115000"/>
                        </a:lnSpc>
                        <a:spcBef>
                          <a:spcPts val="0"/>
                        </a:spcBef>
                        <a:spcAft>
                          <a:spcPts val="0"/>
                        </a:spcAft>
                        <a:buNone/>
                      </a:pPr>
                      <a:r>
                        <a:rPr lang="en" sz="1200">
                          <a:solidFill>
                            <a:srgbClr val="FFFFAA"/>
                          </a:solidFill>
                          <a:highlight>
                            <a:srgbClr val="333333"/>
                          </a:highlight>
                          <a:latin typeface="Consolas"/>
                          <a:ea typeface="Consolas"/>
                          <a:cs typeface="Consolas"/>
                          <a:sym typeface="Consolas"/>
                        </a:rPr>
                        <a:t>index</a:t>
                      </a:r>
                      <a:r>
                        <a:rPr lang="en" sz="1200">
                          <a:solidFill>
                            <a:srgbClr val="FFFFFF"/>
                          </a:solidFill>
                          <a:highlight>
                            <a:srgbClr val="333333"/>
                          </a:highlight>
                          <a:latin typeface="Consolas"/>
                          <a:ea typeface="Consolas"/>
                          <a:cs typeface="Consolas"/>
                          <a:sym typeface="Consolas"/>
                        </a:rPr>
                        <a:t>=</a:t>
                      </a:r>
                      <a:r>
                        <a:rPr lang="en" sz="1200">
                          <a:solidFill>
                            <a:srgbClr val="A2FCA2"/>
                          </a:solidFill>
                          <a:highlight>
                            <a:srgbClr val="333333"/>
                          </a:highlight>
                          <a:latin typeface="Consolas"/>
                          <a:ea typeface="Consolas"/>
                          <a:cs typeface="Consolas"/>
                          <a:sym typeface="Consolas"/>
                        </a:rPr>
                        <a:t>"main"</a:t>
                      </a:r>
                      <a:r>
                        <a:rPr lang="en" sz="1200">
                          <a:solidFill>
                            <a:srgbClr val="FFFFFF"/>
                          </a:solidFill>
                          <a:highlight>
                            <a:srgbClr val="333333"/>
                          </a:highlight>
                          <a:latin typeface="Consolas"/>
                          <a:ea typeface="Consolas"/>
                          <a:cs typeface="Consolas"/>
                          <a:sym typeface="Consolas"/>
                        </a:rPr>
                        <a:t> | rex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=_raw </a:t>
                      </a:r>
                      <a:r>
                        <a:rPr lang="en" sz="1200">
                          <a:solidFill>
                            <a:srgbClr val="A2FCA2"/>
                          </a:solidFill>
                          <a:highlight>
                            <a:srgbClr val="333333"/>
                          </a:highlight>
                          <a:latin typeface="Consolas"/>
                          <a:ea typeface="Consolas"/>
                          <a:cs typeface="Consolas"/>
                          <a:sym typeface="Consolas"/>
                        </a:rPr>
                        <a:t>"From:\s+&lt;(?&lt;from&gt;.*)&gt;\s+To:\s+&lt;(?&lt;to&gt;.*)&gt;\s+"</a:t>
                      </a:r>
                      <a:endParaRPr sz="1200">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7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06" name="Google Shape;1706;p272"/>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07" name="Google Shape;1707;p272"/>
          <p:cNvPicPr preferRelativeResize="0"/>
          <p:nvPr/>
        </p:nvPicPr>
        <p:blipFill>
          <a:blip r:embed="rId3">
            <a:alphaModFix/>
          </a:blip>
          <a:stretch>
            <a:fillRect/>
          </a:stretch>
        </p:blipFill>
        <p:spPr>
          <a:xfrm>
            <a:off x="807800" y="1684775"/>
            <a:ext cx="5916200" cy="30575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7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13" name="Google Shape;1713;p273"/>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14" name="Google Shape;1714;p273"/>
          <p:cNvGraphicFramePr/>
          <p:nvPr/>
        </p:nvGraphicFramePr>
        <p:xfrm>
          <a:off x="730475" y="290475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makeresults</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eval</a:t>
                      </a:r>
                      <a:r>
                        <a:rPr lang="en" sz="1200">
                          <a:solidFill>
                            <a:srgbClr val="FFFFFF"/>
                          </a:solidFill>
                          <a:highlight>
                            <a:srgbClr val="333333"/>
                          </a:highlight>
                          <a:latin typeface="Consolas"/>
                          <a:ea typeface="Consolas"/>
                          <a:cs typeface="Consolas"/>
                          <a:sym typeface="Consolas"/>
                        </a:rPr>
                        <a:t> text = </a:t>
                      </a:r>
                      <a:r>
                        <a:rPr lang="en" sz="1200">
                          <a:solidFill>
                            <a:srgbClr val="A2FCA2"/>
                          </a:solidFill>
                          <a:highlight>
                            <a:srgbClr val="333333"/>
                          </a:highlight>
                          <a:latin typeface="Consolas"/>
                          <a:ea typeface="Consolas"/>
                          <a:cs typeface="Consolas"/>
                          <a:sym typeface="Consolas"/>
                        </a:rPr>
                        <a:t>"user_id=bob;search;my_saved_search"</a:t>
                      </a:r>
                      <a:r>
                        <a:rPr lang="en" sz="1200">
                          <a:solidFill>
                            <a:srgbClr val="FFFFFF"/>
                          </a:solidFill>
                          <a:highlight>
                            <a:srgbClr val="333333"/>
                          </a:highlight>
                          <a:latin typeface="Consolas"/>
                          <a:ea typeface="Consolas"/>
                          <a:cs typeface="Consolas"/>
                          <a:sym typeface="Consolas"/>
                        </a:rPr>
                        <a:t> </a:t>
                      </a:r>
                      <a:endParaRPr sz="1200">
                        <a:solidFill>
                          <a:srgbClr val="FFFFFF"/>
                        </a:solidFill>
                        <a:highlight>
                          <a:srgbClr val="333333"/>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rex</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=text </a:t>
                      </a:r>
                      <a:r>
                        <a:rPr lang="en" sz="1200">
                          <a:solidFill>
                            <a:srgbClr val="A2FCA2"/>
                          </a:solidFill>
                          <a:highlight>
                            <a:srgbClr val="333333"/>
                          </a:highlight>
                          <a:latin typeface="Consolas"/>
                          <a:ea typeface="Consolas"/>
                          <a:cs typeface="Consolas"/>
                          <a:sym typeface="Consolas"/>
                        </a:rPr>
                        <a:t>"user_id={1}(?&lt;user&gt;\w+);(?&lt;app_name&gt;\w+);(?&lt;saved_search_name&gt;\w+)"</a:t>
                      </a:r>
                      <a:endParaRPr sz="1200">
                        <a:solidFill>
                          <a:srgbClr val="FFFFAA"/>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27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20" name="Google Shape;1720;p274"/>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21" name="Google Shape;1721;p274"/>
          <p:cNvPicPr preferRelativeResize="0"/>
          <p:nvPr/>
        </p:nvPicPr>
        <p:blipFill>
          <a:blip r:embed="rId3">
            <a:alphaModFix/>
          </a:blip>
          <a:stretch>
            <a:fillRect/>
          </a:stretch>
        </p:blipFill>
        <p:spPr>
          <a:xfrm>
            <a:off x="675475" y="1758975"/>
            <a:ext cx="8126925" cy="20708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7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27" name="Google Shape;1727;p275"/>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28" name="Google Shape;1728;p275"/>
          <p:cNvGraphicFramePr/>
          <p:nvPr/>
        </p:nvGraphicFramePr>
        <p:xfrm>
          <a:off x="730475" y="245640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makeresults</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eval</a:t>
                      </a:r>
                      <a:r>
                        <a:rPr lang="en" sz="1200">
                          <a:solidFill>
                            <a:srgbClr val="FFFFFF"/>
                          </a:solidFill>
                          <a:highlight>
                            <a:srgbClr val="333333"/>
                          </a:highlight>
                          <a:latin typeface="Consolas"/>
                          <a:ea typeface="Consolas"/>
                          <a:cs typeface="Consolas"/>
                          <a:sym typeface="Consolas"/>
                        </a:rPr>
                        <a:t> credit_card_number = </a:t>
                      </a:r>
                      <a:r>
                        <a:rPr lang="en" sz="1200">
                          <a:solidFill>
                            <a:srgbClr val="A2FCA2"/>
                          </a:solidFill>
                          <a:highlight>
                            <a:srgbClr val="333333"/>
                          </a:highlight>
                          <a:latin typeface="Consolas"/>
                          <a:ea typeface="Consolas"/>
                          <a:cs typeface="Consolas"/>
                          <a:sym typeface="Consolas"/>
                        </a:rPr>
                        <a:t>"1234-5678-9101-1213"</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rex</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=credit_card_number max_match=</a:t>
                      </a:r>
                      <a:r>
                        <a:rPr lang="en" sz="1200">
                          <a:solidFill>
                            <a:srgbClr val="D36363"/>
                          </a:solidFill>
                          <a:highlight>
                            <a:srgbClr val="333333"/>
                          </a:highlight>
                          <a:latin typeface="Consolas"/>
                          <a:ea typeface="Consolas"/>
                          <a:cs typeface="Consolas"/>
                          <a:sym typeface="Consolas"/>
                        </a:rPr>
                        <a:t>0</a:t>
                      </a:r>
                      <a:r>
                        <a:rPr lang="en" sz="1200">
                          <a:solidFill>
                            <a:srgbClr val="FFFFFF"/>
                          </a:solidFill>
                          <a:highlight>
                            <a:srgbClr val="333333"/>
                          </a:highlight>
                          <a:latin typeface="Consolas"/>
                          <a:ea typeface="Consolas"/>
                          <a:cs typeface="Consolas"/>
                          <a:sym typeface="Consolas"/>
                        </a:rPr>
                        <a:t>   </a:t>
                      </a:r>
                      <a:r>
                        <a:rPr lang="en" sz="1200">
                          <a:solidFill>
                            <a:srgbClr val="A2FCA2"/>
                          </a:solidFill>
                          <a:highlight>
                            <a:srgbClr val="333333"/>
                          </a:highlight>
                          <a:latin typeface="Consolas"/>
                          <a:ea typeface="Consolas"/>
                          <a:cs typeface="Consolas"/>
                          <a:sym typeface="Consolas"/>
                        </a:rPr>
                        <a:t>"(?&lt;digits&gt;\d{4})"</a:t>
                      </a:r>
                      <a:endParaRPr sz="1200">
                        <a:solidFill>
                          <a:srgbClr val="FFFFAA"/>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Apps</a:t>
            </a:r>
            <a:endParaRPr/>
          </a:p>
        </p:txBody>
      </p:sp>
      <p:sp>
        <p:nvSpPr>
          <p:cNvPr id="223" name="Google Shape;223;p4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Apps extend Splunk’s Functionality</a:t>
            </a:r>
            <a:endParaRPr/>
          </a:p>
          <a:p>
            <a:pPr indent="-342900" lvl="0" marL="457200" rtl="0" algn="l">
              <a:lnSpc>
                <a:spcPct val="115000"/>
              </a:lnSpc>
              <a:spcBef>
                <a:spcPts val="0"/>
              </a:spcBef>
              <a:spcAft>
                <a:spcPts val="0"/>
              </a:spcAft>
              <a:buSzPts val="1800"/>
              <a:buChar char="•"/>
            </a:pPr>
            <a:r>
              <a:rPr lang="en"/>
              <a:t>Apps can be created by third parties, individuals or Splunk</a:t>
            </a:r>
            <a:endParaRPr/>
          </a:p>
          <a:p>
            <a:pPr indent="-342900" lvl="0" marL="457200" rtl="0" algn="l">
              <a:lnSpc>
                <a:spcPct val="115000"/>
              </a:lnSpc>
              <a:spcBef>
                <a:spcPts val="0"/>
              </a:spcBef>
              <a:spcAft>
                <a:spcPts val="0"/>
              </a:spcAft>
              <a:buSzPts val="1800"/>
              <a:buChar char="•"/>
            </a:pPr>
            <a:r>
              <a:rPr lang="en"/>
              <a:t>Apps that are built by Splunk carry the “Splunk built” logo</a:t>
            </a:r>
            <a:endParaRPr/>
          </a:p>
          <a:p>
            <a:pPr indent="-342900" lvl="0" marL="457200" rtl="0" algn="l">
              <a:lnSpc>
                <a:spcPct val="115000"/>
              </a:lnSpc>
              <a:spcBef>
                <a:spcPts val="0"/>
              </a:spcBef>
              <a:spcAft>
                <a:spcPts val="0"/>
              </a:spcAft>
              <a:buSzPts val="1800"/>
              <a:buChar char="•"/>
            </a:pPr>
            <a:r>
              <a:rPr lang="en"/>
              <a:t>Apps that are certified by Splunk carry the “Splunk Certified” logo</a:t>
            </a:r>
            <a:endParaRPr/>
          </a:p>
          <a:p>
            <a:pPr indent="-342900" lvl="0" marL="457200" rtl="0" algn="l">
              <a:lnSpc>
                <a:spcPct val="115000"/>
              </a:lnSpc>
              <a:spcBef>
                <a:spcPts val="0"/>
              </a:spcBef>
              <a:spcAft>
                <a:spcPts val="0"/>
              </a:spcAft>
              <a:buSzPts val="1800"/>
              <a:buChar char="•"/>
            </a:pPr>
            <a:r>
              <a:rPr lang="en"/>
              <a:t>Other Apps may not have passed the Splunk Certification, but that does not mean they aren’t useful!</a:t>
            </a:r>
            <a:endParaRPr/>
          </a:p>
        </p:txBody>
      </p:sp>
      <p:pic>
        <p:nvPicPr>
          <p:cNvPr id="224" name="Google Shape;224;p42"/>
          <p:cNvPicPr preferRelativeResize="0"/>
          <p:nvPr/>
        </p:nvPicPr>
        <p:blipFill>
          <a:blip r:embed="rId3">
            <a:alphaModFix/>
          </a:blip>
          <a:stretch>
            <a:fillRect/>
          </a:stretch>
        </p:blipFill>
        <p:spPr>
          <a:xfrm>
            <a:off x="5923425" y="1208175"/>
            <a:ext cx="2505075" cy="3517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7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34" name="Google Shape;1734;p276"/>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35" name="Google Shape;1735;p276"/>
          <p:cNvPicPr preferRelativeResize="0"/>
          <p:nvPr/>
        </p:nvPicPr>
        <p:blipFill>
          <a:blip r:embed="rId3">
            <a:alphaModFix/>
          </a:blip>
          <a:stretch>
            <a:fillRect/>
          </a:stretch>
        </p:blipFill>
        <p:spPr>
          <a:xfrm>
            <a:off x="675500" y="1774375"/>
            <a:ext cx="7740024" cy="22327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7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41" name="Google Shape;1741;p277"/>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42" name="Google Shape;1742;p277"/>
          <p:cNvGraphicFramePr/>
          <p:nvPr/>
        </p:nvGraphicFramePr>
        <p:xfrm>
          <a:off x="730475" y="245640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makeresults | eval credit_card_number = </a:t>
                      </a:r>
                      <a:r>
                        <a:rPr lang="en" sz="1200">
                          <a:solidFill>
                            <a:srgbClr val="A2FCA2"/>
                          </a:solidFill>
                          <a:highlight>
                            <a:srgbClr val="333333"/>
                          </a:highlight>
                          <a:latin typeface="Consolas"/>
                          <a:ea typeface="Consolas"/>
                          <a:cs typeface="Consolas"/>
                          <a:sym typeface="Consolas"/>
                        </a:rPr>
                        <a:t>"1234-5678-9101-1213"</a:t>
                      </a:r>
                      <a:r>
                        <a:rPr lang="en" sz="1200">
                          <a:solidFill>
                            <a:srgbClr val="FFFFFF"/>
                          </a:solidFill>
                          <a:highlight>
                            <a:srgbClr val="333333"/>
                          </a:highlight>
                          <a:latin typeface="Consolas"/>
                          <a:ea typeface="Consolas"/>
                          <a:cs typeface="Consolas"/>
                          <a:sym typeface="Consolas"/>
                        </a:rPr>
                        <a:t> | rex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=credit_card_number </a:t>
                      </a:r>
                      <a:r>
                        <a:rPr lang="en" sz="1200">
                          <a:solidFill>
                            <a:srgbClr val="FFFFAA"/>
                          </a:solidFill>
                          <a:highlight>
                            <a:srgbClr val="333333"/>
                          </a:highlight>
                          <a:latin typeface="Consolas"/>
                          <a:ea typeface="Consolas"/>
                          <a:cs typeface="Consolas"/>
                          <a:sym typeface="Consolas"/>
                        </a:rPr>
                        <a:t>offset_field</a:t>
                      </a:r>
                      <a:r>
                        <a:rPr lang="en" sz="1200">
                          <a:solidFill>
                            <a:srgbClr val="FFFFFF"/>
                          </a:solidFill>
                          <a:highlight>
                            <a:srgbClr val="333333"/>
                          </a:highlight>
                          <a:latin typeface="Consolas"/>
                          <a:ea typeface="Consolas"/>
                          <a:cs typeface="Consolas"/>
                          <a:sym typeface="Consolas"/>
                        </a:rPr>
                        <a:t>=</a:t>
                      </a:r>
                      <a:r>
                        <a:rPr lang="en" sz="1200">
                          <a:solidFill>
                            <a:srgbClr val="A2FCA2"/>
                          </a:solidFill>
                          <a:highlight>
                            <a:srgbClr val="333333"/>
                          </a:highlight>
                          <a:latin typeface="Consolas"/>
                          <a:ea typeface="Consolas"/>
                          <a:cs typeface="Consolas"/>
                          <a:sym typeface="Consolas"/>
                        </a:rPr>
                        <a:t>"new_field"</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max_match</a:t>
                      </a:r>
                      <a:r>
                        <a:rPr lang="en" sz="1200">
                          <a:solidFill>
                            <a:srgbClr val="FFFFFF"/>
                          </a:solidFill>
                          <a:highlight>
                            <a:srgbClr val="333333"/>
                          </a:highlight>
                          <a:latin typeface="Consolas"/>
                          <a:ea typeface="Consolas"/>
                          <a:cs typeface="Consolas"/>
                          <a:sym typeface="Consolas"/>
                        </a:rPr>
                        <a:t>=0  </a:t>
                      </a:r>
                      <a:r>
                        <a:rPr lang="en" sz="1200">
                          <a:solidFill>
                            <a:srgbClr val="A2FCA2"/>
                          </a:solidFill>
                          <a:highlight>
                            <a:srgbClr val="333333"/>
                          </a:highlight>
                          <a:latin typeface="Consolas"/>
                          <a:ea typeface="Consolas"/>
                          <a:cs typeface="Consolas"/>
                          <a:sym typeface="Consolas"/>
                        </a:rPr>
                        <a:t>"(?&lt;digits&gt;\d{4})"</a:t>
                      </a:r>
                      <a:endParaRPr sz="1200">
                        <a:solidFill>
                          <a:srgbClr val="FFFFAA"/>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27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48" name="Google Shape;1748;p278"/>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49" name="Google Shape;1749;p278"/>
          <p:cNvPicPr preferRelativeResize="0"/>
          <p:nvPr/>
        </p:nvPicPr>
        <p:blipFill>
          <a:blip r:embed="rId3">
            <a:alphaModFix/>
          </a:blip>
          <a:stretch>
            <a:fillRect/>
          </a:stretch>
        </p:blipFill>
        <p:spPr>
          <a:xfrm>
            <a:off x="621000" y="1676400"/>
            <a:ext cx="8346175" cy="251455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7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55" name="Google Shape;1755;p279"/>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56" name="Google Shape;1756;p279"/>
          <p:cNvGraphicFramePr/>
          <p:nvPr/>
        </p:nvGraphicFramePr>
        <p:xfrm>
          <a:off x="730475" y="245640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makeresults</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eval</a:t>
                      </a:r>
                      <a:r>
                        <a:rPr lang="en" sz="1200">
                          <a:solidFill>
                            <a:srgbClr val="FFFFFF"/>
                          </a:solidFill>
                          <a:highlight>
                            <a:srgbClr val="333333"/>
                          </a:highlight>
                          <a:latin typeface="Consolas"/>
                          <a:ea typeface="Consolas"/>
                          <a:cs typeface="Consolas"/>
                          <a:sym typeface="Consolas"/>
                        </a:rPr>
                        <a:t> credit_card_number = </a:t>
                      </a:r>
                      <a:r>
                        <a:rPr lang="en" sz="1200">
                          <a:solidFill>
                            <a:srgbClr val="A2FCA2"/>
                          </a:solidFill>
                          <a:highlight>
                            <a:srgbClr val="333333"/>
                          </a:highlight>
                          <a:latin typeface="Consolas"/>
                          <a:ea typeface="Consolas"/>
                          <a:cs typeface="Consolas"/>
                          <a:sym typeface="Consolas"/>
                        </a:rPr>
                        <a:t>"1234-5678-9101-1213"</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rex</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=credit_card_number mode=sed </a:t>
                      </a:r>
                      <a:r>
                        <a:rPr lang="en" sz="1200">
                          <a:solidFill>
                            <a:srgbClr val="A2FCA2"/>
                          </a:solidFill>
                          <a:highlight>
                            <a:srgbClr val="333333"/>
                          </a:highlight>
                          <a:latin typeface="Consolas"/>
                          <a:ea typeface="Consolas"/>
                          <a:cs typeface="Consolas"/>
                          <a:sym typeface="Consolas"/>
                        </a:rPr>
                        <a:t>"s/(\d{4}-){3}/XXXX-XXXX-XXXX-/g"</a:t>
                      </a:r>
                      <a:endParaRPr sz="1200">
                        <a:solidFill>
                          <a:srgbClr val="FFFFAA"/>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28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62" name="Google Shape;1762;p280"/>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63" name="Google Shape;1763;p280"/>
          <p:cNvPicPr preferRelativeResize="0"/>
          <p:nvPr/>
        </p:nvPicPr>
        <p:blipFill>
          <a:blip r:embed="rId3">
            <a:alphaModFix/>
          </a:blip>
          <a:stretch>
            <a:fillRect/>
          </a:stretch>
        </p:blipFill>
        <p:spPr>
          <a:xfrm>
            <a:off x="730475" y="1646900"/>
            <a:ext cx="7839601" cy="18217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8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69" name="Google Shape;1769;p281"/>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70" name="Google Shape;1770;p281"/>
          <p:cNvGraphicFramePr/>
          <p:nvPr/>
        </p:nvGraphicFramePr>
        <p:xfrm>
          <a:off x="730475" y="245640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makeresults</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eval</a:t>
                      </a:r>
                      <a:r>
                        <a:rPr lang="en" sz="1200">
                          <a:solidFill>
                            <a:srgbClr val="FFFFFF"/>
                          </a:solidFill>
                          <a:highlight>
                            <a:srgbClr val="333333"/>
                          </a:highlight>
                          <a:latin typeface="Consolas"/>
                          <a:ea typeface="Consolas"/>
                          <a:cs typeface="Consolas"/>
                          <a:sym typeface="Consolas"/>
                        </a:rPr>
                        <a:t> credit_card_number = </a:t>
                      </a:r>
                      <a:r>
                        <a:rPr lang="en" sz="1200">
                          <a:solidFill>
                            <a:srgbClr val="A2FCA2"/>
                          </a:solidFill>
                          <a:highlight>
                            <a:srgbClr val="333333"/>
                          </a:highlight>
                          <a:latin typeface="Consolas"/>
                          <a:ea typeface="Consolas"/>
                          <a:cs typeface="Consolas"/>
                          <a:sym typeface="Consolas"/>
                        </a:rPr>
                        <a:t>"1234-5678-9101-1213"</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rex</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=credit_card_number mode=sed </a:t>
                      </a:r>
                      <a:r>
                        <a:rPr lang="en" sz="1200">
                          <a:solidFill>
                            <a:srgbClr val="A2FCA2"/>
                          </a:solidFill>
                          <a:highlight>
                            <a:srgbClr val="333333"/>
                          </a:highlight>
                          <a:latin typeface="Consolas"/>
                          <a:ea typeface="Consolas"/>
                          <a:cs typeface="Consolas"/>
                          <a:sym typeface="Consolas"/>
                        </a:rPr>
                        <a:t>"s/(\d{4})/XXXX/4"</a:t>
                      </a:r>
                      <a:endParaRPr sz="1200">
                        <a:solidFill>
                          <a:srgbClr val="FFFFAA"/>
                        </a:solidFill>
                        <a:highlight>
                          <a:srgbClr val="333333"/>
                        </a:highlight>
                        <a:latin typeface="Consolas"/>
                        <a:ea typeface="Consolas"/>
                        <a:cs typeface="Consolas"/>
                        <a:sym typeface="Consolas"/>
                      </a:endParaRPr>
                    </a:p>
                  </a:txBody>
                  <a:tcPr marT="63500" marB="63500" marR="63500" marL="63500">
                    <a:solidFill>
                      <a:srgbClr val="333333"/>
                    </a:solidFill>
                  </a:tcPr>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8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76" name="Google Shape;1776;p282"/>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77" name="Google Shape;1777;p282"/>
          <p:cNvPicPr preferRelativeResize="0"/>
          <p:nvPr/>
        </p:nvPicPr>
        <p:blipFill>
          <a:blip r:embed="rId3">
            <a:alphaModFix/>
          </a:blip>
          <a:stretch>
            <a:fillRect/>
          </a:stretch>
        </p:blipFill>
        <p:spPr>
          <a:xfrm>
            <a:off x="654275" y="1771400"/>
            <a:ext cx="8268551" cy="192137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8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83" name="Google Shape;1783;p283"/>
          <p:cNvSpPr txBox="1"/>
          <p:nvPr>
            <p:ph idx="1" type="body"/>
          </p:nvPr>
        </p:nvSpPr>
        <p:spPr>
          <a:xfrm>
            <a:off x="621000" y="1208175"/>
            <a:ext cx="80334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0"/>
              </a:spcAft>
              <a:buNone/>
            </a:pPr>
            <a:r>
              <a:rPr b="1" lang="en">
                <a:solidFill>
                  <a:schemeClr val="dk1"/>
                </a:solidFill>
                <a:latin typeface="Helvetica Neue"/>
                <a:ea typeface="Helvetica Neue"/>
                <a:cs typeface="Helvetica Neue"/>
                <a:sym typeface="Helvetica Neue"/>
              </a:rPr>
              <a:t>rex Command </a:t>
            </a:r>
            <a:endParaRPr b="1">
              <a:solidFill>
                <a:schemeClr val="dk1"/>
              </a:solidFill>
              <a:latin typeface="Helvetica Neue"/>
              <a:ea typeface="Helvetica Neue"/>
              <a:cs typeface="Helvetica Neue"/>
              <a:sym typeface="Helvetica Neue"/>
            </a:endParaRPr>
          </a:p>
          <a:p>
            <a:pPr indent="0" lvl="0" marL="0" rtl="0" algn="l">
              <a:lnSpc>
                <a:spcPct val="107916"/>
              </a:lnSpc>
              <a:spcBef>
                <a:spcPts val="800"/>
              </a:spcBef>
              <a:spcAft>
                <a:spcPts val="800"/>
              </a:spcAft>
              <a:buNone/>
            </a:pPr>
            <a:r>
              <a:rPr lang="en">
                <a:solidFill>
                  <a:schemeClr val="dk1"/>
                </a:solidFill>
                <a:latin typeface="Helvetica Neue"/>
                <a:ea typeface="Helvetica Neue"/>
                <a:cs typeface="Helvetica Neue"/>
                <a:sym typeface="Helvetica Neue"/>
              </a:rPr>
              <a:t>Extract Fields Using Regular Expressions</a:t>
            </a:r>
            <a:endParaRPr b="1">
              <a:solidFill>
                <a:schemeClr val="dk1"/>
              </a:solidFill>
              <a:latin typeface="Helvetica Neue"/>
              <a:ea typeface="Helvetica Neue"/>
              <a:cs typeface="Helvetica Neue"/>
              <a:sym typeface="Helvetica Neue"/>
            </a:endParaRPr>
          </a:p>
        </p:txBody>
      </p:sp>
      <p:graphicFrame>
        <p:nvGraphicFramePr>
          <p:cNvPr id="1784" name="Google Shape;1784;p283"/>
          <p:cNvGraphicFramePr/>
          <p:nvPr/>
        </p:nvGraphicFramePr>
        <p:xfrm>
          <a:off x="730475" y="2456400"/>
          <a:ext cx="3000000" cy="3000000"/>
        </p:xfrm>
        <a:graphic>
          <a:graphicData uri="http://schemas.openxmlformats.org/drawingml/2006/table">
            <a:tbl>
              <a:tblPr>
                <a:noFill/>
                <a:tableStyleId>{9616AC6D-2100-4A09-9294-CCA765473563}</a:tableStyleId>
              </a:tblPr>
              <a:tblGrid>
                <a:gridCol w="6685000"/>
              </a:tblGrid>
              <a:tr h="12700">
                <a:tc>
                  <a:txBody>
                    <a:bodyPr/>
                    <a:lstStyle/>
                    <a:p>
                      <a:pPr indent="0" lvl="0" marL="0" rtl="0" algn="l">
                        <a:lnSpc>
                          <a:spcPct val="115000"/>
                        </a:lnSpc>
                        <a:spcBef>
                          <a:spcPts val="0"/>
                        </a:spcBef>
                        <a:spcAft>
                          <a:spcPts val="0"/>
                        </a:spcAft>
                        <a:buNone/>
                      </a:pP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makeresults</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eval</a:t>
                      </a:r>
                      <a:r>
                        <a:rPr lang="en" sz="1200">
                          <a:solidFill>
                            <a:srgbClr val="FFFFFF"/>
                          </a:solidFill>
                          <a:highlight>
                            <a:srgbClr val="333333"/>
                          </a:highlight>
                          <a:latin typeface="Consolas"/>
                          <a:ea typeface="Consolas"/>
                          <a:cs typeface="Consolas"/>
                          <a:sym typeface="Consolas"/>
                        </a:rPr>
                        <a:t> credit_card_number = </a:t>
                      </a:r>
                      <a:r>
                        <a:rPr lang="en" sz="1200">
                          <a:solidFill>
                            <a:srgbClr val="A2FCA2"/>
                          </a:solidFill>
                          <a:highlight>
                            <a:srgbClr val="333333"/>
                          </a:highlight>
                          <a:latin typeface="Consolas"/>
                          <a:ea typeface="Consolas"/>
                          <a:cs typeface="Consolas"/>
                          <a:sym typeface="Consolas"/>
                        </a:rPr>
                        <a:t>"1234-5678-9101-1213"</a:t>
                      </a:r>
                      <a:r>
                        <a:rPr lang="en" sz="1200">
                          <a:solidFill>
                            <a:srgbClr val="FFFFFF"/>
                          </a:solidFill>
                          <a:highlight>
                            <a:srgbClr val="333333"/>
                          </a:highlight>
                          <a:latin typeface="Consolas"/>
                          <a:ea typeface="Consolas"/>
                          <a:cs typeface="Consolas"/>
                          <a:sym typeface="Consolas"/>
                        </a:rPr>
                        <a:t> | </a:t>
                      </a:r>
                      <a:r>
                        <a:rPr lang="en" sz="1200">
                          <a:solidFill>
                            <a:srgbClr val="FFFFAA"/>
                          </a:solidFill>
                          <a:highlight>
                            <a:srgbClr val="333333"/>
                          </a:highlight>
                          <a:latin typeface="Consolas"/>
                          <a:ea typeface="Consolas"/>
                          <a:cs typeface="Consolas"/>
                          <a:sym typeface="Consolas"/>
                        </a:rPr>
                        <a:t>rex</a:t>
                      </a:r>
                      <a:r>
                        <a:rPr lang="en" sz="1200">
                          <a:solidFill>
                            <a:srgbClr val="FFFFFF"/>
                          </a:solidFill>
                          <a:highlight>
                            <a:srgbClr val="333333"/>
                          </a:highlight>
                          <a:latin typeface="Consolas"/>
                          <a:ea typeface="Consolas"/>
                          <a:cs typeface="Consolas"/>
                          <a:sym typeface="Consolas"/>
                        </a:rPr>
                        <a:t> </a:t>
                      </a:r>
                      <a:r>
                        <a:rPr lang="en" sz="1200">
                          <a:solidFill>
                            <a:srgbClr val="FFFFAA"/>
                          </a:solidFill>
                          <a:highlight>
                            <a:srgbClr val="333333"/>
                          </a:highlight>
                          <a:latin typeface="Consolas"/>
                          <a:ea typeface="Consolas"/>
                          <a:cs typeface="Consolas"/>
                          <a:sym typeface="Consolas"/>
                        </a:rPr>
                        <a:t>field</a:t>
                      </a:r>
                      <a:r>
                        <a:rPr lang="en" sz="1200">
                          <a:solidFill>
                            <a:srgbClr val="FFFFFF"/>
                          </a:solidFill>
                          <a:highlight>
                            <a:srgbClr val="333333"/>
                          </a:highlight>
                          <a:latin typeface="Consolas"/>
                          <a:ea typeface="Consolas"/>
                          <a:cs typeface="Consolas"/>
                          <a:sym typeface="Consolas"/>
                        </a:rPr>
                        <a:t>=credit_card_number mode=sed </a:t>
                      </a:r>
                      <a:r>
                        <a:rPr lang="en" sz="1200">
                          <a:solidFill>
                            <a:srgbClr val="A2FCA2"/>
                          </a:solidFill>
                          <a:highlight>
                            <a:srgbClr val="333333"/>
                          </a:highlight>
                          <a:latin typeface="Consolas"/>
                          <a:ea typeface="Consolas"/>
                          <a:cs typeface="Consolas"/>
                          <a:sym typeface="Consolas"/>
                        </a:rPr>
                        <a:t>"y/1234/XXXX/"</a:t>
                      </a:r>
                      <a:endParaRPr sz="1200">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333333"/>
                    </a:solidFill>
                  </a:tcPr>
                </a:tc>
              </a:tr>
            </a:tbl>
          </a:graphicData>
        </a:graphic>
      </p:graphicFrame>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8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Using erex, regex, rex </a:t>
            </a:r>
            <a:endParaRPr/>
          </a:p>
        </p:txBody>
      </p:sp>
      <p:sp>
        <p:nvSpPr>
          <p:cNvPr id="1790" name="Google Shape;1790;p284"/>
          <p:cNvSpPr txBox="1"/>
          <p:nvPr>
            <p:ph idx="1" type="body"/>
          </p:nvPr>
        </p:nvSpPr>
        <p:spPr>
          <a:xfrm>
            <a:off x="621000" y="1208175"/>
            <a:ext cx="7173900" cy="3435600"/>
          </a:xfrm>
          <a:prstGeom prst="rect">
            <a:avLst/>
          </a:prstGeom>
        </p:spPr>
        <p:txBody>
          <a:bodyPr anchorCtr="0" anchor="t" bIns="34275" lIns="67500" spcFirstLastPara="1" rIns="68575" wrap="square" tIns="35100">
            <a:noAutofit/>
          </a:bodyPr>
          <a:lstStyle/>
          <a:p>
            <a:pPr indent="0" lvl="0" marL="0" rtl="0" algn="l">
              <a:lnSpc>
                <a:spcPct val="107916"/>
              </a:lnSpc>
              <a:spcBef>
                <a:spcPts val="0"/>
              </a:spcBef>
              <a:spcAft>
                <a:spcPts val="800"/>
              </a:spcAft>
              <a:buNone/>
            </a:pPr>
            <a:r>
              <a:rPr lang="en">
                <a:solidFill>
                  <a:schemeClr val="dk1"/>
                </a:solidFill>
                <a:latin typeface="Helvetica Neue"/>
                <a:ea typeface="Helvetica Neue"/>
                <a:cs typeface="Helvetica Neue"/>
                <a:sym typeface="Helvetica Neue"/>
              </a:rPr>
              <a:t>Result</a:t>
            </a:r>
            <a:endParaRPr>
              <a:solidFill>
                <a:schemeClr val="dk1"/>
              </a:solidFill>
              <a:latin typeface="Helvetica Neue"/>
              <a:ea typeface="Helvetica Neue"/>
              <a:cs typeface="Helvetica Neue"/>
              <a:sym typeface="Helvetica Neue"/>
            </a:endParaRPr>
          </a:p>
        </p:txBody>
      </p:sp>
      <p:pic>
        <p:nvPicPr>
          <p:cNvPr id="1791" name="Google Shape;1791;p284"/>
          <p:cNvPicPr preferRelativeResize="0"/>
          <p:nvPr/>
        </p:nvPicPr>
        <p:blipFill>
          <a:blip r:embed="rId3">
            <a:alphaModFix/>
          </a:blip>
          <a:stretch>
            <a:fillRect/>
          </a:stretch>
        </p:blipFill>
        <p:spPr>
          <a:xfrm>
            <a:off x="697200" y="1673275"/>
            <a:ext cx="8208500" cy="1907425"/>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8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797" name="Google Shape;1797;p285"/>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17</a:t>
            </a:r>
            <a:endParaRPr b="1" sz="2700">
              <a:latin typeface="Helvetica Neue"/>
              <a:ea typeface="Helvetica Neue"/>
              <a:cs typeface="Helvetica Neue"/>
              <a:sym typeface="Helvetica Neue"/>
            </a:endParaRPr>
          </a:p>
        </p:txBody>
      </p:sp>
      <p:pic>
        <p:nvPicPr>
          <p:cNvPr id="1798" name="Google Shape;1798;p285"/>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 Apps</a:t>
            </a:r>
            <a:endParaRPr/>
          </a:p>
        </p:txBody>
      </p:sp>
      <p:sp>
        <p:nvSpPr>
          <p:cNvPr id="230" name="Google Shape;230;p4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Clr>
                <a:srgbClr val="000000"/>
              </a:buClr>
              <a:buSzPts val="1800"/>
              <a:buChar char="•"/>
            </a:pPr>
            <a:r>
              <a:rPr lang="en">
                <a:solidFill>
                  <a:srgbClr val="000000"/>
                </a:solidFill>
              </a:rPr>
              <a:t>Apps are downloaded from Splunkbase.com</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Most apps are free, however there are a few premium apps for which you will need a license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These include:</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Splunk App for Enterprise Security</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Splunk App for PCI Compliance</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Splunk app for VMware</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Splunk App for Microsoft Exchange</a:t>
            </a:r>
            <a:endParaRPr>
              <a:solidFill>
                <a:srgbClr val="000000"/>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8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Tips-Pretty Searches</a:t>
            </a:r>
            <a:endParaRPr/>
          </a:p>
        </p:txBody>
      </p:sp>
      <p:sp>
        <p:nvSpPr>
          <p:cNvPr id="1804" name="Google Shape;1804;p28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Keep it Simple</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 | rename machine as “host for later” | rename net as Subnet | sort “host for later” | timechart count by “host for later” span=1h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 timechart span=1h count by machine | sort machine | rename machine AS “host for later”, Net as Subnet</a:t>
            </a:r>
            <a:endParaRPr>
              <a:solidFill>
                <a:srgbClr val="000000"/>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287"/>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Tips-Pretty Searches</a:t>
            </a:r>
            <a:endParaRPr/>
          </a:p>
        </p:txBody>
      </p:sp>
      <p:sp>
        <p:nvSpPr>
          <p:cNvPr id="1810" name="Google Shape;1810;p28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Notes :</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new pipe = new line + space + pipe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 &lt;commands&gt; &lt;params&gt; &lt;processing&gt;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cosmetics at end combine multiple renames and rexs</a:t>
            </a:r>
            <a:endParaRPr>
              <a:solidFill>
                <a:srgbClr val="000000"/>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28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816" name="Google Shape;1816;p288"/>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817" name="Google Shape;1817;p288"/>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1818" name="Google Shape;1818;p288"/>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5</a:t>
            </a:r>
            <a:endParaRPr sz="1800">
              <a:latin typeface="Helvetica Neue Light"/>
              <a:ea typeface="Helvetica Neue Light"/>
              <a:cs typeface="Helvetica Neue Light"/>
              <a:sym typeface="Helvetica Neue Light"/>
            </a:endParaRPr>
          </a:p>
        </p:txBody>
      </p:sp>
      <p:sp>
        <p:nvSpPr>
          <p:cNvPr id="1819" name="Google Shape;1819;p288"/>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Creating Reports</a:t>
            </a:r>
            <a:endParaRPr b="1" sz="1900">
              <a:latin typeface="Helvetica Neue"/>
              <a:ea typeface="Helvetica Neue"/>
              <a:cs typeface="Helvetica Neue"/>
              <a:sym typeface="Helvetica Neue"/>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28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1825" name="Google Shape;1825;p28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Start Searching </a:t>
            </a:r>
            <a:endParaRPr/>
          </a:p>
          <a:p>
            <a:pPr indent="-342900" lvl="0" marL="457200" rtl="0" algn="l">
              <a:lnSpc>
                <a:spcPct val="115000"/>
              </a:lnSpc>
              <a:spcBef>
                <a:spcPts val="0"/>
              </a:spcBef>
              <a:spcAft>
                <a:spcPts val="0"/>
              </a:spcAft>
              <a:buSzPts val="1800"/>
              <a:buChar char="❏"/>
            </a:pPr>
            <a:r>
              <a:rPr lang="en"/>
              <a:t>Fundamentals</a:t>
            </a:r>
            <a:endParaRPr/>
          </a:p>
          <a:p>
            <a:pPr indent="-342900" lvl="0" marL="457200" rtl="0" algn="l">
              <a:lnSpc>
                <a:spcPct val="115000"/>
              </a:lnSpc>
              <a:spcBef>
                <a:spcPts val="0"/>
              </a:spcBef>
              <a:spcAft>
                <a:spcPts val="0"/>
              </a:spcAft>
              <a:buSzPts val="1800"/>
              <a:buChar char="❏"/>
            </a:pPr>
            <a:r>
              <a:rPr lang="en"/>
              <a:t>Stats</a:t>
            </a:r>
            <a:endParaRPr/>
          </a:p>
          <a:p>
            <a:pPr indent="-342900" lvl="0" marL="457200" rtl="0" algn="l">
              <a:lnSpc>
                <a:spcPct val="115000"/>
              </a:lnSpc>
              <a:spcBef>
                <a:spcPts val="0"/>
              </a:spcBef>
              <a:spcAft>
                <a:spcPts val="0"/>
              </a:spcAft>
              <a:buSzPts val="1800"/>
              <a:buChar char="❏"/>
            </a:pPr>
            <a:r>
              <a:rPr lang="en"/>
              <a:t>Tags and Event Types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Creating Reports</a:t>
            </a:r>
            <a:endParaRPr b="1">
              <a:latin typeface="Helvetica Neue"/>
              <a:ea typeface="Helvetica Neue"/>
              <a:cs typeface="Helvetica Neue"/>
              <a:sym typeface="Helvetica Neue"/>
            </a:endParaRPr>
          </a:p>
        </p:txBody>
      </p:sp>
      <p:pic>
        <p:nvPicPr>
          <p:cNvPr id="1826" name="Google Shape;1826;p289"/>
          <p:cNvPicPr preferRelativeResize="0"/>
          <p:nvPr/>
        </p:nvPicPr>
        <p:blipFill rotWithShape="1">
          <a:blip r:embed="rId3">
            <a:alphaModFix/>
          </a:blip>
          <a:srcRect b="0" l="0" r="0" t="0"/>
          <a:stretch/>
        </p:blipFill>
        <p:spPr>
          <a:xfrm>
            <a:off x="688550" y="1351025"/>
            <a:ext cx="279300" cy="258900"/>
          </a:xfrm>
          <a:prstGeom prst="rect">
            <a:avLst/>
          </a:prstGeom>
          <a:noFill/>
          <a:ln>
            <a:noFill/>
          </a:ln>
        </p:spPr>
      </p:pic>
      <p:pic>
        <p:nvPicPr>
          <p:cNvPr id="1827" name="Google Shape;1827;p289"/>
          <p:cNvPicPr preferRelativeResize="0"/>
          <p:nvPr/>
        </p:nvPicPr>
        <p:blipFill rotWithShape="1">
          <a:blip r:embed="rId3">
            <a:alphaModFix/>
          </a:blip>
          <a:srcRect b="0" l="0" r="0" t="0"/>
          <a:stretch/>
        </p:blipFill>
        <p:spPr>
          <a:xfrm>
            <a:off x="688550" y="1655825"/>
            <a:ext cx="279300" cy="258900"/>
          </a:xfrm>
          <a:prstGeom prst="rect">
            <a:avLst/>
          </a:prstGeom>
          <a:noFill/>
          <a:ln>
            <a:noFill/>
          </a:ln>
        </p:spPr>
      </p:pic>
      <p:pic>
        <p:nvPicPr>
          <p:cNvPr id="1828" name="Google Shape;1828;p289"/>
          <p:cNvPicPr preferRelativeResize="0"/>
          <p:nvPr/>
        </p:nvPicPr>
        <p:blipFill rotWithShape="1">
          <a:blip r:embed="rId3">
            <a:alphaModFix/>
          </a:blip>
          <a:srcRect b="0" l="0" r="0" t="0"/>
          <a:stretch/>
        </p:blipFill>
        <p:spPr>
          <a:xfrm>
            <a:off x="688550" y="1960625"/>
            <a:ext cx="279300" cy="258900"/>
          </a:xfrm>
          <a:prstGeom prst="rect">
            <a:avLst/>
          </a:prstGeom>
          <a:noFill/>
          <a:ln>
            <a:noFill/>
          </a:ln>
        </p:spPr>
      </p:pic>
      <p:pic>
        <p:nvPicPr>
          <p:cNvPr id="1829" name="Google Shape;1829;p289"/>
          <p:cNvPicPr preferRelativeResize="0"/>
          <p:nvPr/>
        </p:nvPicPr>
        <p:blipFill rotWithShape="1">
          <a:blip r:embed="rId3">
            <a:alphaModFix/>
          </a:blip>
          <a:srcRect b="0" l="0" r="0" t="0"/>
          <a:stretch/>
        </p:blipFill>
        <p:spPr>
          <a:xfrm>
            <a:off x="688550" y="2265425"/>
            <a:ext cx="279300" cy="25890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9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a:t>
            </a:r>
            <a:r>
              <a:rPr lang="en"/>
              <a:t>Outline</a:t>
            </a:r>
            <a:endParaRPr/>
          </a:p>
        </p:txBody>
      </p:sp>
      <p:sp>
        <p:nvSpPr>
          <p:cNvPr id="1835" name="Google Shape;1835;p29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Creating Reports</a:t>
            </a:r>
            <a:r>
              <a:rPr lang="en">
                <a:solidFill>
                  <a:srgbClr val="000000"/>
                </a:solidFill>
              </a:rPr>
              <a:t> </a:t>
            </a:r>
            <a:endParaRPr>
              <a:solidFill>
                <a:srgbClr val="000000"/>
              </a:solidFill>
            </a:endParaRPr>
          </a:p>
          <a:p>
            <a:pPr indent="-342900" lvl="0" marL="457200" marR="0" rtl="0" algn="l">
              <a:lnSpc>
                <a:spcPct val="115000"/>
              </a:lnSpc>
              <a:spcBef>
                <a:spcPts val="80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Create reports </a:t>
            </a:r>
            <a:r>
              <a:rPr b="1" lang="en">
                <a:solidFill>
                  <a:srgbClr val="000000"/>
                </a:solidFill>
                <a:latin typeface="Helvetica Neue"/>
                <a:ea typeface="Helvetica Neue"/>
                <a:cs typeface="Helvetica Neue"/>
                <a:sym typeface="Helvetica Neue"/>
              </a:rPr>
              <a:t>and charts</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Chart Functions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Split values into multiple series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Apply statistical functions</a:t>
            </a:r>
            <a:endParaRPr>
              <a:solidFill>
                <a:srgbClr val="00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91"/>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Create Reports</a:t>
            </a:r>
            <a:endParaRPr/>
          </a:p>
        </p:txBody>
      </p:sp>
      <p:sp>
        <p:nvSpPr>
          <p:cNvPr id="1841" name="Google Shape;1841;p29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When you create a search or a pivot that you would like to run again or share with others, you can save it as a </a:t>
            </a:r>
            <a:r>
              <a:rPr b="1" lang="en">
                <a:solidFill>
                  <a:srgbClr val="000000"/>
                </a:solidFill>
                <a:latin typeface="Helvetica Neue"/>
                <a:ea typeface="Helvetica Neue"/>
                <a:cs typeface="Helvetica Neue"/>
                <a:sym typeface="Helvetica Neue"/>
              </a:rPr>
              <a:t>report</a:t>
            </a:r>
            <a:r>
              <a:rPr lang="en">
                <a:solidFill>
                  <a:srgbClr val="000000"/>
                </a:solidFill>
              </a:rPr>
              <a:t>. </a:t>
            </a:r>
            <a:endParaRPr>
              <a:solidFill>
                <a:srgbClr val="000000"/>
              </a:solidFill>
            </a:endParaRPr>
          </a:p>
          <a:p>
            <a:pPr indent="0" lvl="0" marL="0" rtl="0" algn="l">
              <a:lnSpc>
                <a:spcPct val="115000"/>
              </a:lnSpc>
              <a:spcBef>
                <a:spcPts val="0"/>
              </a:spcBef>
              <a:spcAft>
                <a:spcPts val="0"/>
              </a:spcAft>
              <a:buNone/>
            </a:pPr>
            <a:r>
              <a:rPr lang="en">
                <a:solidFill>
                  <a:srgbClr val="000000"/>
                </a:solidFill>
              </a:rPr>
              <a:t>You can create reports via Splunk Web four ways:</a:t>
            </a:r>
            <a:endParaRPr sz="1050">
              <a:solidFill>
                <a:schemeClr val="dk1"/>
              </a:solidFill>
              <a:highlight>
                <a:srgbClr val="FFFFFF"/>
              </a:highlight>
              <a:latin typeface="Arial"/>
              <a:ea typeface="Arial"/>
              <a:cs typeface="Arial"/>
              <a:sym typeface="Aria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From Search, by saving a search as a report.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From Pivot, by saving a pivot as a report.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By selecting </a:t>
            </a:r>
            <a:r>
              <a:rPr b="1" lang="en">
                <a:solidFill>
                  <a:srgbClr val="000000"/>
                </a:solidFill>
                <a:latin typeface="Helvetica Neue"/>
                <a:ea typeface="Helvetica Neue"/>
                <a:cs typeface="Helvetica Neue"/>
                <a:sym typeface="Helvetica Neue"/>
              </a:rPr>
              <a:t>Settings</a:t>
            </a:r>
            <a:r>
              <a:rPr lang="en">
                <a:solidFill>
                  <a:srgbClr val="000000"/>
                </a:solidFill>
              </a:rPr>
              <a:t> &gt; </a:t>
            </a:r>
            <a:r>
              <a:rPr b="1" lang="en">
                <a:solidFill>
                  <a:srgbClr val="000000"/>
                </a:solidFill>
                <a:latin typeface="Helvetica Neue"/>
                <a:ea typeface="Helvetica Neue"/>
                <a:cs typeface="Helvetica Neue"/>
                <a:sym typeface="Helvetica Neue"/>
              </a:rPr>
              <a:t>Searches</a:t>
            </a:r>
            <a:r>
              <a:rPr lang="en">
                <a:solidFill>
                  <a:srgbClr val="000000"/>
                </a:solidFill>
              </a:rPr>
              <a:t>, </a:t>
            </a:r>
            <a:r>
              <a:rPr b="1" lang="en">
                <a:solidFill>
                  <a:srgbClr val="000000"/>
                </a:solidFill>
                <a:latin typeface="Helvetica Neue"/>
                <a:ea typeface="Helvetica Neue"/>
                <a:cs typeface="Helvetica Neue"/>
                <a:sym typeface="Helvetica Neue"/>
              </a:rPr>
              <a:t>reports</a:t>
            </a:r>
            <a:r>
              <a:rPr lang="en">
                <a:solidFill>
                  <a:srgbClr val="000000"/>
                </a:solidFill>
              </a:rPr>
              <a:t>, and </a:t>
            </a:r>
            <a:r>
              <a:rPr b="1" lang="en">
                <a:solidFill>
                  <a:srgbClr val="000000"/>
                </a:solidFill>
                <a:latin typeface="Helvetica Neue"/>
                <a:ea typeface="Helvetica Neue"/>
                <a:cs typeface="Helvetica Neue"/>
                <a:sym typeface="Helvetica Neue"/>
              </a:rPr>
              <a:t>alerts</a:t>
            </a:r>
            <a:r>
              <a:rPr lang="en">
                <a:solidFill>
                  <a:srgbClr val="000000"/>
                </a:solidFill>
              </a:rPr>
              <a:t> and clicking</a:t>
            </a:r>
            <a:r>
              <a:rPr b="1" lang="en">
                <a:solidFill>
                  <a:srgbClr val="000000"/>
                </a:solidFill>
                <a:latin typeface="Helvetica Neue"/>
                <a:ea typeface="Helvetica Neue"/>
                <a:cs typeface="Helvetica Neue"/>
                <a:sym typeface="Helvetica Neue"/>
              </a:rPr>
              <a:t> New Report</a:t>
            </a:r>
            <a:r>
              <a:rPr lang="en">
                <a:solidFill>
                  <a:srgbClr val="000000"/>
                </a:solidFill>
              </a:rPr>
              <a:t> to add a new report.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From a dashboard, by converting an inline-search-powered dashboard panel to a report.</a:t>
            </a:r>
            <a:endParaRPr>
              <a:solidFill>
                <a:srgbClr val="000000"/>
              </a:solidFill>
            </a:endParaRPr>
          </a:p>
          <a:p>
            <a:pPr indent="0" lvl="0" marL="0" marR="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92"/>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Chart</a:t>
            </a:r>
            <a:endParaRPr/>
          </a:p>
        </p:txBody>
      </p:sp>
      <p:sp>
        <p:nvSpPr>
          <p:cNvPr id="1847" name="Google Shape;1847;p29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chart command is a </a:t>
            </a:r>
            <a:r>
              <a:rPr b="1" lang="en">
                <a:solidFill>
                  <a:srgbClr val="000000"/>
                </a:solidFill>
                <a:latin typeface="Helvetica Neue"/>
                <a:ea typeface="Helvetica Neue"/>
                <a:cs typeface="Helvetica Neue"/>
                <a:sym typeface="Helvetica Neue"/>
              </a:rPr>
              <a:t>transforming command</a:t>
            </a:r>
            <a:r>
              <a:rPr lang="en">
                <a:solidFill>
                  <a:srgbClr val="000000"/>
                </a:solidFill>
              </a:rPr>
              <a:t> that returns your results in a table format. The results can then be used to display the data as a chart, such as a column, line, area, or pie chart.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You must specify a statistical function when you use the chart command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chart [&lt;chart-options&gt;] [agg=&lt;stats-agg-term&gt;] ( &lt;stats-agg-term&gt;| | "("</a:t>
            </a:r>
            <a:r>
              <a:rPr lang="en" sz="1600">
                <a:solidFill>
                  <a:schemeClr val="dk1"/>
                </a:solidFill>
                <a:latin typeface="Courier New"/>
                <a:ea typeface="Courier New"/>
                <a:cs typeface="Courier New"/>
                <a:sym typeface="Courier New"/>
              </a:rPr>
              <a:t>&lt;eval-expression&gt;</a:t>
            </a:r>
            <a:r>
              <a:rPr lang="en" sz="1600">
                <a:solidFill>
                  <a:srgbClr val="000000"/>
                </a:solidFill>
                <a:latin typeface="Courier New"/>
                <a:ea typeface="Courier New"/>
                <a:cs typeface="Courier New"/>
                <a:sym typeface="Courier New"/>
              </a:rPr>
              <a:t>")" )... [ BY &lt;row-split&gt; &lt;cloumn-split&gt;] | [ OVER &lt;row-split&gt;] [BY &lt;column-split&gt;] [&lt;dedup_splitvals&gt;]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93"/>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Outline</a:t>
            </a:r>
            <a:endParaRPr/>
          </a:p>
        </p:txBody>
      </p:sp>
      <p:sp>
        <p:nvSpPr>
          <p:cNvPr id="1853" name="Google Shape;1853;p29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Creating Reports</a:t>
            </a:r>
            <a:r>
              <a:rPr lang="en">
                <a:solidFill>
                  <a:srgbClr val="000000"/>
                </a:solidFill>
              </a:rPr>
              <a:t> </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Create reports and charts</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Chart Functions</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Split values into multiple series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Apply statistical functions</a:t>
            </a:r>
            <a:endParaRPr>
              <a:solidFill>
                <a:srgbClr val="00000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294"/>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a:t>
            </a:r>
            <a:r>
              <a:rPr lang="en"/>
              <a:t>Chart Functions</a:t>
            </a:r>
            <a:endParaRPr/>
          </a:p>
        </p:txBody>
      </p:sp>
      <p:sp>
        <p:nvSpPr>
          <p:cNvPr id="1859" name="Google Shape;1859;p29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sz="2000">
                <a:solidFill>
                  <a:srgbClr val="000000"/>
                </a:solidFill>
                <a:latin typeface="Helvetica Neue"/>
                <a:ea typeface="Helvetica Neue"/>
                <a:cs typeface="Helvetica Neue"/>
                <a:sym typeface="Helvetica Neue"/>
              </a:rPr>
              <a:t>list(X)</a:t>
            </a:r>
            <a:endParaRPr b="1" sz="2000">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 </a:t>
            </a:r>
            <a:r>
              <a:rPr lang="en">
                <a:solidFill>
                  <a:srgbClr val="000000"/>
                </a:solidFill>
              </a:rPr>
              <a:t>Returns a list of up to 100 values of the field X as a multivalue entry. The order of the values reflects the order of input events.</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Usage</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If more than 100 values are in field X, only the first 100 are returned.</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This function processes field values as strings.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You can use the list(X) function with the chart, stats, and timechart commands.</a:t>
            </a:r>
            <a:endParaRPr sz="1050">
              <a:solidFill>
                <a:schemeClr val="dk1"/>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None/>
            </a:pPr>
            <a:r>
              <a:t/>
            </a:r>
            <a:endParaRPr>
              <a:solidFill>
                <a:srgbClr val="000000"/>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95"/>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marR="0" rtl="0" algn="l">
              <a:lnSpc>
                <a:spcPct val="90000"/>
              </a:lnSpc>
              <a:spcBef>
                <a:spcPts val="0"/>
              </a:spcBef>
              <a:spcAft>
                <a:spcPts val="0"/>
              </a:spcAft>
              <a:buNone/>
            </a:pPr>
            <a:r>
              <a:rPr lang="en"/>
              <a:t>  Chart Functions</a:t>
            </a:r>
            <a:endParaRPr/>
          </a:p>
        </p:txBody>
      </p:sp>
      <p:sp>
        <p:nvSpPr>
          <p:cNvPr id="1865" name="Google Shape;1865;p29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sz="2000">
                <a:solidFill>
                  <a:srgbClr val="000000"/>
                </a:solidFill>
                <a:latin typeface="Helvetica Neue"/>
                <a:ea typeface="Helvetica Neue"/>
                <a:cs typeface="Helvetica Neue"/>
                <a:sym typeface="Helvetica Neue"/>
              </a:rPr>
              <a:t>values(X)</a:t>
            </a:r>
            <a:endParaRPr b="1" sz="2000">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 </a:t>
            </a:r>
            <a:r>
              <a:rPr lang="en">
                <a:solidFill>
                  <a:srgbClr val="000000"/>
                </a:solidFill>
              </a:rPr>
              <a:t>Returns the list of all distinct values of the field X as a multivalue entry. The order of the values is lexicographical.</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Usage</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By default there is no limit to the number of values returned. Users with the appropriate permissions can specify a limit in the limits.conf file. You specify the limit in the [stats | sistats] stanza using the maxvalues setting.</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This function processes field values as strings.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You can use the values(X) function with the chart, stats, and timechart</a:t>
            </a:r>
            <a:r>
              <a:rPr b="1" lang="en">
                <a:solidFill>
                  <a:srgbClr val="000000"/>
                </a:solidFill>
                <a:latin typeface="Helvetica Neue"/>
                <a:ea typeface="Helvetica Neue"/>
                <a:cs typeface="Helvetica Neue"/>
                <a:sym typeface="Helvetica Neue"/>
              </a:rPr>
              <a:t> </a:t>
            </a:r>
            <a:r>
              <a:rPr lang="en">
                <a:solidFill>
                  <a:srgbClr val="000000"/>
                </a:solidFill>
              </a:rPr>
              <a:t>commands.</a:t>
            </a:r>
            <a:endParaRPr sz="1050">
              <a:solidFill>
                <a:schemeClr val="dk1"/>
              </a:solidFill>
              <a:highlight>
                <a:srgbClr val="FFFFFF"/>
              </a:highlight>
              <a:latin typeface="Arial"/>
              <a:ea typeface="Arial"/>
              <a:cs typeface="Arial"/>
              <a:sym typeface="Arial"/>
            </a:endParaRPr>
          </a:p>
          <a:p>
            <a:pPr indent="0" lvl="0" marL="0" marR="0" rtl="0" algn="l">
              <a:lnSpc>
                <a:spcPct val="115000"/>
              </a:lnSpc>
              <a:spcBef>
                <a:spcPts val="800"/>
              </a:spcBef>
              <a:spcAft>
                <a:spcPts val="0"/>
              </a:spcAft>
              <a:buNone/>
            </a:pPr>
            <a:r>
              <a:t/>
            </a:r>
            <a:endParaRPr b="1" sz="2000">
              <a:solidFill>
                <a:srgbClr val="000000"/>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Search App&gt;</a:t>
            </a:r>
            <a:endParaRPr/>
          </a:p>
        </p:txBody>
      </p:sp>
      <p:sp>
        <p:nvSpPr>
          <p:cNvPr id="236" name="Google Shape;236;p44"/>
          <p:cNvSpPr txBox="1"/>
          <p:nvPr>
            <p:ph idx="1" type="body"/>
          </p:nvPr>
        </p:nvSpPr>
        <p:spPr>
          <a:xfrm>
            <a:off x="621000" y="1208170"/>
            <a:ext cx="7884000" cy="1483200"/>
          </a:xfrm>
          <a:prstGeom prst="rect">
            <a:avLst/>
          </a:prstGeom>
        </p:spPr>
        <p:txBody>
          <a:bodyPr anchorCtr="0" anchor="t" bIns="34275" lIns="67500" spcFirstLastPara="1" rIns="68575" wrap="square" tIns="35100">
            <a:noAutofit/>
          </a:bodyPr>
          <a:lstStyle/>
          <a:p>
            <a:pPr indent="-279400" lvl="0" marL="342900" rtl="0" algn="l">
              <a:lnSpc>
                <a:spcPct val="115000"/>
              </a:lnSpc>
              <a:spcBef>
                <a:spcPts val="800"/>
              </a:spcBef>
              <a:spcAft>
                <a:spcPts val="0"/>
              </a:spcAft>
              <a:buSzPts val="1800"/>
              <a:buChar char="•"/>
            </a:pPr>
            <a:r>
              <a:rPr lang="en"/>
              <a:t>The “main” user interface for Splunk </a:t>
            </a:r>
            <a:endParaRPr/>
          </a:p>
          <a:p>
            <a:pPr indent="-279400" lvl="0" marL="342900" rtl="0" algn="l">
              <a:lnSpc>
                <a:spcPct val="115000"/>
              </a:lnSpc>
              <a:spcBef>
                <a:spcPts val="0"/>
              </a:spcBef>
              <a:spcAft>
                <a:spcPts val="0"/>
              </a:spcAft>
              <a:buSzPts val="1800"/>
              <a:buChar char="•"/>
            </a:pPr>
            <a:r>
              <a:rPr lang="en"/>
              <a:t>Where you go to search, create reports, create dashboards, and much more</a:t>
            </a:r>
            <a:endParaRPr/>
          </a:p>
        </p:txBody>
      </p:sp>
      <p:pic>
        <p:nvPicPr>
          <p:cNvPr id="237" name="Google Shape;237;p44"/>
          <p:cNvPicPr preferRelativeResize="0"/>
          <p:nvPr/>
        </p:nvPicPr>
        <p:blipFill>
          <a:blip r:embed="rId3">
            <a:alphaModFix/>
          </a:blip>
          <a:stretch>
            <a:fillRect/>
          </a:stretch>
        </p:blipFill>
        <p:spPr>
          <a:xfrm>
            <a:off x="3900488" y="2771545"/>
            <a:ext cx="1343025" cy="74295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29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Outline</a:t>
            </a:r>
            <a:endParaRPr/>
          </a:p>
        </p:txBody>
      </p:sp>
      <p:sp>
        <p:nvSpPr>
          <p:cNvPr id="1871" name="Google Shape;1871;p29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Creating Reports</a:t>
            </a:r>
            <a:r>
              <a:rPr lang="en">
                <a:solidFill>
                  <a:srgbClr val="000000"/>
                </a:solidFill>
              </a:rPr>
              <a:t> </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Create reports and charts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Chart Functions</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Split values into multiple series</a:t>
            </a:r>
            <a:endParaRPr b="1">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Apply statistical functions</a:t>
            </a:r>
            <a:endParaRPr>
              <a:solidFill>
                <a:srgbClr val="000000"/>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9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877" name="Google Shape;1877;p29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18:</a:t>
            </a:r>
            <a:r>
              <a:rPr b="1" lang="en" sz="2700">
                <a:latin typeface="Helvetica Neue"/>
                <a:ea typeface="Helvetica Neue"/>
                <a:cs typeface="Helvetica Neue"/>
                <a:sym typeface="Helvetica Neue"/>
              </a:rPr>
              <a:t> Split Data into Multiple Columns</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878" name="Google Shape;1878;p29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29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Split Data into Multiple Columns</a:t>
            </a:r>
            <a:endParaRPr/>
          </a:p>
        </p:txBody>
      </p:sp>
      <p:sp>
        <p:nvSpPr>
          <p:cNvPr id="1884" name="Google Shape;1884;p29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lang="en" sz="1400">
                <a:latin typeface="Consolas"/>
                <a:ea typeface="Consolas"/>
                <a:cs typeface="Consolas"/>
                <a:sym typeface="Consolas"/>
              </a:rPr>
              <a:t>| makeresults</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eval _raw="1. xyz 2. dsh bh 3. sdh dsd() 4. trrt"</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rex field=_raw "(?&lt;a&gt;\d+)\.\s(?&lt;b&gt;[^\d]*)(?:$|\s)" max_match=0</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eval c=mvzip(a,b)</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mvexpand c</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eval no=mvindex(split(c,","),0), name=mvindex(split(c,","),1)</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rex field=name mode=sed "s/\(\)//g"</a:t>
            </a:r>
            <a:endParaRPr sz="1400">
              <a:latin typeface="Consolas"/>
              <a:ea typeface="Consolas"/>
              <a:cs typeface="Consolas"/>
              <a:sym typeface="Consolas"/>
            </a:endParaRPr>
          </a:p>
          <a:p>
            <a:pPr indent="0" lvl="0" marL="0" rtl="0" algn="l">
              <a:spcBef>
                <a:spcPts val="800"/>
              </a:spcBef>
              <a:spcAft>
                <a:spcPts val="0"/>
              </a:spcAft>
              <a:buNone/>
            </a:pPr>
            <a:r>
              <a:rPr lang="en" sz="1400">
                <a:latin typeface="Consolas"/>
                <a:ea typeface="Consolas"/>
                <a:cs typeface="Consolas"/>
                <a:sym typeface="Consolas"/>
              </a:rPr>
              <a:t>| table no, name</a:t>
            </a:r>
            <a:endParaRPr sz="1400">
              <a:latin typeface="Consolas"/>
              <a:ea typeface="Consolas"/>
              <a:cs typeface="Consolas"/>
              <a:sym typeface="Consolas"/>
            </a:endParaRPr>
          </a:p>
          <a:p>
            <a:pPr indent="0" lvl="0" marL="0" rtl="0" algn="l">
              <a:spcBef>
                <a:spcPts val="800"/>
              </a:spcBef>
              <a:spcAft>
                <a:spcPts val="0"/>
              </a:spcAft>
              <a:buNone/>
            </a:pPr>
            <a:r>
              <a:t/>
            </a:r>
            <a:endParaRPr sz="1400">
              <a:latin typeface="Consolas"/>
              <a:ea typeface="Consolas"/>
              <a:cs typeface="Consolas"/>
              <a:sym typeface="Consolas"/>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9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a:t>
            </a:r>
            <a:endParaRPr/>
          </a:p>
        </p:txBody>
      </p:sp>
      <p:pic>
        <p:nvPicPr>
          <p:cNvPr id="1890" name="Google Shape;1890;p299"/>
          <p:cNvPicPr preferRelativeResize="0"/>
          <p:nvPr/>
        </p:nvPicPr>
        <p:blipFill>
          <a:blip r:embed="rId3">
            <a:alphaModFix/>
          </a:blip>
          <a:stretch>
            <a:fillRect/>
          </a:stretch>
        </p:blipFill>
        <p:spPr>
          <a:xfrm>
            <a:off x="177325" y="1603750"/>
            <a:ext cx="8639175" cy="25241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30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896" name="Google Shape;1896;p300"/>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18</a:t>
            </a:r>
            <a:endParaRPr b="1" sz="2700">
              <a:latin typeface="Helvetica Neue"/>
              <a:ea typeface="Helvetica Neue"/>
              <a:cs typeface="Helvetica Neue"/>
              <a:sym typeface="Helvetica Neue"/>
            </a:endParaRPr>
          </a:p>
        </p:txBody>
      </p:sp>
      <p:pic>
        <p:nvPicPr>
          <p:cNvPr id="1897" name="Google Shape;1897;p300"/>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30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903" name="Google Shape;1903;p301"/>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700">
                <a:latin typeface="Helvetica Neue"/>
                <a:ea typeface="Helvetica Neue"/>
                <a:cs typeface="Helvetica Neue"/>
                <a:sym typeface="Helvetica Neue"/>
              </a:rPr>
              <a:t>LAB 19:</a:t>
            </a:r>
            <a:r>
              <a:rPr b="1" lang="en" sz="2700">
                <a:latin typeface="Helvetica Neue"/>
                <a:ea typeface="Helvetica Neue"/>
                <a:cs typeface="Helvetica Neue"/>
                <a:sym typeface="Helvetica Neue"/>
              </a:rPr>
              <a:t> Remove Null Entries from Chart</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2700">
              <a:latin typeface="Helvetica Neue"/>
              <a:ea typeface="Helvetica Neue"/>
              <a:cs typeface="Helvetica Neue"/>
              <a:sym typeface="Helvetica Neue"/>
            </a:endParaRPr>
          </a:p>
        </p:txBody>
      </p:sp>
      <p:pic>
        <p:nvPicPr>
          <p:cNvPr id="1904" name="Google Shape;1904;p301"/>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30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R</a:t>
            </a:r>
            <a:r>
              <a:rPr lang="en"/>
              <a:t>emove Null Entries from Chart</a:t>
            </a:r>
            <a:endParaRPr/>
          </a:p>
        </p:txBody>
      </p:sp>
      <p:sp>
        <p:nvSpPr>
          <p:cNvPr id="1910" name="Google Shape;1910;p30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lang="en" sz="1600">
                <a:solidFill>
                  <a:srgbClr val="3E3E3E"/>
                </a:solidFill>
                <a:latin typeface="Consolas"/>
                <a:ea typeface="Consolas"/>
                <a:cs typeface="Consolas"/>
                <a:sym typeface="Consolas"/>
              </a:rPr>
              <a:t>| makeresults | eval host="host1",T1=null(),T2="1",T3="2" | append [| makeresults | eval host="host1",T1="2",T2="4",T3="5"]| append [| makeresults | eval host="host1",T1="2",T2=null(),T3="5"]| append [| makeresults | eval host="host1",T1=null(),T2=null(),T3="6"]| eval found_all=if(isnull(T1) OR isnull(T2) OR isnull(T3),"No","Yes")</a:t>
            </a:r>
            <a:endParaRPr sz="1600">
              <a:latin typeface="Consolas"/>
              <a:ea typeface="Consolas"/>
              <a:cs typeface="Consolas"/>
              <a:sym typeface="Consolas"/>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30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Lab: </a:t>
            </a:r>
            <a:r>
              <a:rPr lang="en"/>
              <a:t>Remove Null Entries from Chart</a:t>
            </a:r>
            <a:endParaRPr/>
          </a:p>
        </p:txBody>
      </p:sp>
      <p:pic>
        <p:nvPicPr>
          <p:cNvPr id="1916" name="Google Shape;1916;p303"/>
          <p:cNvPicPr preferRelativeResize="0"/>
          <p:nvPr/>
        </p:nvPicPr>
        <p:blipFill>
          <a:blip r:embed="rId3">
            <a:alphaModFix/>
          </a:blip>
          <a:stretch>
            <a:fillRect/>
          </a:stretch>
        </p:blipFill>
        <p:spPr>
          <a:xfrm>
            <a:off x="152400" y="1475225"/>
            <a:ext cx="8839198" cy="2193059"/>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30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922" name="Google Shape;1922;p304"/>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19</a:t>
            </a:r>
            <a:endParaRPr b="1" sz="2700">
              <a:latin typeface="Helvetica Neue"/>
              <a:ea typeface="Helvetica Neue"/>
              <a:cs typeface="Helvetica Neue"/>
              <a:sym typeface="Helvetica Neue"/>
            </a:endParaRPr>
          </a:p>
        </p:txBody>
      </p:sp>
      <p:pic>
        <p:nvPicPr>
          <p:cNvPr id="1923" name="Google Shape;1923;p304"/>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305"/>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Outline</a:t>
            </a:r>
            <a:endParaRPr/>
          </a:p>
        </p:txBody>
      </p:sp>
      <p:sp>
        <p:nvSpPr>
          <p:cNvPr id="1929" name="Google Shape;1929;p30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Creating Reports</a:t>
            </a:r>
            <a:r>
              <a:rPr lang="en">
                <a:solidFill>
                  <a:srgbClr val="000000"/>
                </a:solidFill>
              </a:rPr>
              <a:t> </a:t>
            </a:r>
            <a:endParaRPr>
              <a:solidFill>
                <a:srgbClr val="000000"/>
              </a:solidFill>
            </a:endParaRPr>
          </a:p>
          <a:p>
            <a:pPr indent="-342900" lvl="0" marL="457200" marR="0" rtl="0" algn="l">
              <a:lnSpc>
                <a:spcPct val="115000"/>
              </a:lnSpc>
              <a:spcBef>
                <a:spcPts val="800"/>
              </a:spcBef>
              <a:spcAft>
                <a:spcPts val="0"/>
              </a:spcAft>
              <a:buClr>
                <a:srgbClr val="000000"/>
              </a:buClr>
              <a:buSzPts val="1800"/>
              <a:buChar char="•"/>
            </a:pPr>
            <a:r>
              <a:rPr lang="en">
                <a:solidFill>
                  <a:srgbClr val="000000"/>
                </a:solidFill>
              </a:rPr>
              <a:t>Create reports and charts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Chart Functions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Split values into multiple series</a:t>
            </a:r>
            <a:endParaRPr>
              <a:solidFill>
                <a:srgbClr val="000000"/>
              </a:solidFill>
            </a:endParaRPr>
          </a:p>
          <a:p>
            <a:pPr indent="-342900" lvl="0" marL="457200" marR="0" rtl="0" algn="l">
              <a:lnSpc>
                <a:spcPct val="115000"/>
              </a:lnSpc>
              <a:spcBef>
                <a:spcPts val="0"/>
              </a:spcBef>
              <a:spcAft>
                <a:spcPts val="0"/>
              </a:spcAft>
              <a:buClr>
                <a:srgbClr val="000000"/>
              </a:buClr>
              <a:buSzPts val="1800"/>
              <a:buFont typeface="Helvetica Neue"/>
              <a:buChar char="•"/>
            </a:pPr>
            <a:r>
              <a:rPr b="1" lang="en">
                <a:solidFill>
                  <a:srgbClr val="000000"/>
                </a:solidFill>
                <a:latin typeface="Helvetica Neue"/>
                <a:ea typeface="Helvetica Neue"/>
                <a:cs typeface="Helvetica Neue"/>
                <a:sym typeface="Helvetica Neue"/>
              </a:rPr>
              <a:t>Apply statistical functions</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Search App&gt;</a:t>
            </a:r>
            <a:endParaRPr/>
          </a:p>
        </p:txBody>
      </p:sp>
      <p:sp>
        <p:nvSpPr>
          <p:cNvPr id="243" name="Google Shape;243;p45"/>
          <p:cNvSpPr txBox="1"/>
          <p:nvPr>
            <p:ph idx="1" type="body"/>
          </p:nvPr>
        </p:nvSpPr>
        <p:spPr>
          <a:xfrm>
            <a:off x="465750" y="906124"/>
            <a:ext cx="5913000" cy="2576700"/>
          </a:xfrm>
          <a:prstGeom prst="rect">
            <a:avLst/>
          </a:prstGeom>
        </p:spPr>
        <p:txBody>
          <a:bodyPr anchorCtr="0" anchor="t" bIns="34275" lIns="67500" spcFirstLastPara="1" rIns="68575" wrap="square" tIns="35100">
            <a:noAutofit/>
          </a:bodyPr>
          <a:lstStyle/>
          <a:p>
            <a:pPr indent="-279400" lvl="0" marL="342900" rtl="0" algn="l">
              <a:spcBef>
                <a:spcPts val="800"/>
              </a:spcBef>
              <a:spcAft>
                <a:spcPts val="0"/>
              </a:spcAft>
              <a:buSzPts val="1800"/>
              <a:buChar char="•"/>
            </a:pPr>
            <a:r>
              <a:rPr lang="en"/>
              <a:t>The summary page is the starting point for many Splunk operations</a:t>
            </a:r>
            <a:endParaRPr/>
          </a:p>
        </p:txBody>
      </p:sp>
      <p:pic>
        <p:nvPicPr>
          <p:cNvPr id="244" name="Google Shape;244;p45"/>
          <p:cNvPicPr preferRelativeResize="0"/>
          <p:nvPr/>
        </p:nvPicPr>
        <p:blipFill>
          <a:blip r:embed="rId3">
            <a:alphaModFix/>
          </a:blip>
          <a:stretch>
            <a:fillRect/>
          </a:stretch>
        </p:blipFill>
        <p:spPr>
          <a:xfrm>
            <a:off x="1063913" y="1787440"/>
            <a:ext cx="6046874" cy="2582703"/>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30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Statistical Functions</a:t>
            </a:r>
            <a:endParaRPr/>
          </a:p>
        </p:txBody>
      </p:sp>
      <p:sp>
        <p:nvSpPr>
          <p:cNvPr id="1935" name="Google Shape;1935;p30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The following table lists the commands supported by the statistical and charting functions and the related command that can also use these functions.</a:t>
            </a:r>
            <a:endParaRPr>
              <a:solidFill>
                <a:srgbClr val="000000"/>
              </a:solidFill>
              <a:latin typeface="Helvetica Neue"/>
              <a:ea typeface="Helvetica Neue"/>
              <a:cs typeface="Helvetica Neue"/>
              <a:sym typeface="Helvetica Neue"/>
            </a:endParaRPr>
          </a:p>
        </p:txBody>
      </p:sp>
      <p:pic>
        <p:nvPicPr>
          <p:cNvPr id="1936" name="Google Shape;1936;p306"/>
          <p:cNvPicPr preferRelativeResize="0"/>
          <p:nvPr/>
        </p:nvPicPr>
        <p:blipFill>
          <a:blip r:embed="rId3">
            <a:alphaModFix/>
          </a:blip>
          <a:stretch>
            <a:fillRect/>
          </a:stretch>
        </p:blipFill>
        <p:spPr>
          <a:xfrm>
            <a:off x="474000" y="2159875"/>
            <a:ext cx="8297524" cy="18886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07"/>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Statistical Functions</a:t>
            </a:r>
            <a:endParaRPr/>
          </a:p>
        </p:txBody>
      </p:sp>
      <p:sp>
        <p:nvSpPr>
          <p:cNvPr id="1942" name="Google Shape;1942;p30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Using an eval expression in a statistical function is a shortcut for specifying an eval command that creates a field, followed by a stats command that references that field.</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00"/>
                </a:solidFill>
                <a:latin typeface="Helvetica Neue"/>
                <a:ea typeface="Helvetica Neue"/>
                <a:cs typeface="Helvetica Neue"/>
                <a:sym typeface="Helvetica Neue"/>
              </a:rPr>
              <a:t>For example:</a:t>
            </a:r>
            <a:r>
              <a:rPr lang="en" sz="1050">
                <a:solidFill>
                  <a:schemeClr val="dk1"/>
                </a:solidFill>
                <a:highlight>
                  <a:srgbClr val="FFFFFF"/>
                </a:highlight>
                <a:latin typeface="Arial"/>
                <a:ea typeface="Arial"/>
                <a:cs typeface="Arial"/>
                <a:sym typeface="Arial"/>
              </a:rPr>
              <a:t>:</a:t>
            </a:r>
            <a:endParaRPr sz="1050">
              <a:solidFill>
                <a:schemeClr val="dk1"/>
              </a:solidFill>
              <a:highlight>
                <a:srgbClr val="FFFFFF"/>
              </a:highlight>
              <a:latin typeface="Arial"/>
              <a:ea typeface="Arial"/>
              <a:cs typeface="Arial"/>
              <a:sym typeface="Arial"/>
            </a:endParaRPr>
          </a:p>
          <a:p>
            <a:pPr indent="0" lvl="0" marL="101600" marR="330200" rtl="0" algn="l">
              <a:lnSpc>
                <a:spcPct val="157894"/>
              </a:lnSpc>
              <a:spcBef>
                <a:spcPts val="1100"/>
              </a:spcBef>
              <a:spcAft>
                <a:spcPts val="0"/>
              </a:spcAft>
              <a:buClr>
                <a:schemeClr val="dk1"/>
              </a:buClr>
              <a:buSzPts val="1100"/>
              <a:buFont typeface="Arial"/>
              <a:buNone/>
            </a:pPr>
            <a:r>
              <a:rPr lang="en" sz="1600">
                <a:solidFill>
                  <a:srgbClr val="222222"/>
                </a:solidFill>
                <a:highlight>
                  <a:srgbClr val="FFFFFF"/>
                </a:highlight>
                <a:latin typeface="Courier New"/>
                <a:ea typeface="Courier New"/>
                <a:cs typeface="Courier New"/>
                <a:sym typeface="Courier New"/>
              </a:rPr>
              <a:t>... | stats count(eval(status="404")) AS count_status BY sourcetype</a:t>
            </a:r>
            <a:endParaRPr sz="1600">
              <a:solidFill>
                <a:srgbClr val="222222"/>
              </a:solidFill>
              <a:highlight>
                <a:srgbClr val="FFFFFF"/>
              </a:highlight>
              <a:latin typeface="Courier New"/>
              <a:ea typeface="Courier New"/>
              <a:cs typeface="Courier New"/>
              <a:sym typeface="Courier New"/>
            </a:endParaRPr>
          </a:p>
          <a:p>
            <a:pPr indent="0" lvl="0" marL="0" marR="0" rtl="0" algn="l">
              <a:lnSpc>
                <a:spcPct val="115000"/>
              </a:lnSpc>
              <a:spcBef>
                <a:spcPts val="1000"/>
              </a:spcBef>
              <a:spcAft>
                <a:spcPts val="0"/>
              </a:spcAft>
              <a:buNone/>
            </a:pPr>
            <a:r>
              <a:t/>
            </a:r>
            <a:endParaRPr>
              <a:solidFill>
                <a:srgbClr val="000000"/>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0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457200" lvl="0" marL="0" marR="0" rtl="0" algn="l">
              <a:lnSpc>
                <a:spcPct val="90000"/>
              </a:lnSpc>
              <a:spcBef>
                <a:spcPts val="0"/>
              </a:spcBef>
              <a:spcAft>
                <a:spcPts val="0"/>
              </a:spcAft>
              <a:buNone/>
            </a:pPr>
            <a:r>
              <a:rPr lang="en"/>
              <a:t>  </a:t>
            </a:r>
            <a:r>
              <a:rPr lang="en"/>
              <a:t>Required arguments</a:t>
            </a:r>
            <a:endParaRPr/>
          </a:p>
        </p:txBody>
      </p:sp>
      <p:sp>
        <p:nvSpPr>
          <p:cNvPr id="1948" name="Google Shape;1948;p30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solidFill>
                  <a:srgbClr val="000000"/>
                </a:solidFill>
              </a:rPr>
              <a:t>You must include one of the following arguments when you use the chart command.</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Stats-agg-term</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&lt;stats-func&gt; ( &lt;evaled-field&gt; | &lt;wc-field&gt;) [AS &lt;wc-field&gt;] </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a:t>
            </a:r>
            <a:r>
              <a:rPr lang="en">
                <a:solidFill>
                  <a:srgbClr val="000000"/>
                </a:solidFill>
                <a:latin typeface="Helvetica Neue"/>
                <a:ea typeface="Helvetica Neue"/>
                <a:cs typeface="Helvetica Neue"/>
                <a:sym typeface="Helvetica Neue"/>
              </a:rPr>
              <a:t> </a:t>
            </a:r>
            <a:r>
              <a:rPr lang="en">
                <a:solidFill>
                  <a:srgbClr val="000000"/>
                </a:solidFill>
              </a:rPr>
              <a:t>A statistical aggregation function. See </a:t>
            </a:r>
            <a:r>
              <a:rPr lang="en">
                <a:solidFill>
                  <a:schemeClr val="hlink"/>
                </a:solidFill>
                <a:uFill>
                  <a:noFill/>
                </a:uFill>
                <a:hlinkClick r:id="rId3"/>
              </a:rPr>
              <a:t>Stats function options</a:t>
            </a:r>
            <a:r>
              <a:rPr lang="en">
                <a:solidFill>
                  <a:srgbClr val="000000"/>
                </a:solidFill>
              </a:rPr>
              <a:t>. The function can be applied to an eval expression, or to a field or set of fields. Use the AS clause to place the result into a new field with a name that you specify. You can use wildcard characters in field names.</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09"/>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Required arguments</a:t>
            </a:r>
            <a:endParaRPr/>
          </a:p>
        </p:txBody>
      </p:sp>
      <p:sp>
        <p:nvSpPr>
          <p:cNvPr id="1954" name="Google Shape;1954;p30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sparkline-agg-term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Syntax:</a:t>
            </a:r>
            <a:r>
              <a:rPr lang="en">
                <a:solidFill>
                  <a:srgbClr val="000000"/>
                </a:solidFill>
              </a:rPr>
              <a:t> </a:t>
            </a:r>
            <a:r>
              <a:rPr lang="en" sz="1600">
                <a:solidFill>
                  <a:srgbClr val="000000"/>
                </a:solidFill>
                <a:latin typeface="Courier New"/>
                <a:ea typeface="Courier New"/>
                <a:cs typeface="Courier New"/>
                <a:sym typeface="Courier New"/>
              </a:rPr>
              <a:t>&lt;sparkline-agg&gt; [AS &lt;wc-field&gt; ]</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a:t>
            </a:r>
            <a:r>
              <a:rPr lang="en" sz="1600">
                <a:solidFill>
                  <a:srgbClr val="000000"/>
                </a:solidFill>
                <a:latin typeface="Courier New"/>
                <a:ea typeface="Courier New"/>
                <a:cs typeface="Courier New"/>
                <a:sym typeface="Courier New"/>
              </a:rPr>
              <a:t> </a:t>
            </a:r>
            <a:r>
              <a:rPr lang="en">
                <a:solidFill>
                  <a:srgbClr val="000000"/>
                </a:solidFill>
              </a:rPr>
              <a:t>A sparkline aggregation function. Use the AS clause to place the result into a new field with a name that you specify. You can use wild card characters in field names. See </a:t>
            </a:r>
            <a:r>
              <a:rPr lang="en">
                <a:solidFill>
                  <a:schemeClr val="hlink"/>
                </a:solidFill>
                <a:uFill>
                  <a:noFill/>
                </a:uFill>
                <a:hlinkClick r:id="rId3"/>
              </a:rPr>
              <a:t>Sparkline options</a:t>
            </a:r>
            <a:r>
              <a:rPr lang="en">
                <a:solidFill>
                  <a:srgbClr val="000000"/>
                </a:solidFill>
              </a:rPr>
              <a:t>.</a:t>
            </a:r>
            <a:endParaRPr sz="1600">
              <a:solidFill>
                <a:srgbClr val="000000"/>
              </a:solidFill>
              <a:latin typeface="Courier New"/>
              <a:ea typeface="Courier New"/>
              <a:cs typeface="Courier New"/>
              <a:sym typeface="Courier New"/>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10"/>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Required arguments</a:t>
            </a:r>
            <a:endParaRPr/>
          </a:p>
        </p:txBody>
      </p:sp>
      <p:sp>
        <p:nvSpPr>
          <p:cNvPr id="1960" name="Google Shape;1960;p31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eval-expression</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Syntax:</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sz="1600">
                <a:solidFill>
                  <a:srgbClr val="000000"/>
                </a:solidFill>
                <a:latin typeface="Courier New"/>
                <a:ea typeface="Courier New"/>
                <a:cs typeface="Courier New"/>
                <a:sym typeface="Courier New"/>
              </a:rPr>
              <a:t>&lt;eval-math-exp&gt; | &lt;eval-concat-exp&gt; | &lt;eval-compare-exp&gt; | &lt;eval-bool-exp&gt;| &lt;eval-function-call&gt;</a:t>
            </a:r>
            <a:endParaRPr sz="1600">
              <a:solidFill>
                <a:srgbClr val="000000"/>
              </a:solidFill>
              <a:latin typeface="Courier New"/>
              <a:ea typeface="Courier New"/>
              <a:cs typeface="Courier New"/>
              <a:sym typeface="Courier New"/>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Description: </a:t>
            </a:r>
            <a:r>
              <a:rPr lang="en">
                <a:solidFill>
                  <a:srgbClr val="000000"/>
                </a:solidFill>
              </a:rPr>
              <a:t>A combination of literals, fields, operators, and functions that represent the value of your destination field. For more information, see the </a:t>
            </a:r>
            <a:r>
              <a:rPr lang="en">
                <a:solidFill>
                  <a:schemeClr val="hlink"/>
                </a:solidFill>
                <a:uFill>
                  <a:noFill/>
                </a:uFill>
                <a:hlinkClick r:id="rId3"/>
              </a:rPr>
              <a:t>Evaluation functions</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1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966" name="Google Shape;1966;p311"/>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7" name="Google Shape;1967;p311"/>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1968" name="Google Shape;1968;p311"/>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6</a:t>
            </a:r>
            <a:endParaRPr sz="1800">
              <a:latin typeface="Helvetica Neue Light"/>
              <a:ea typeface="Helvetica Neue Light"/>
              <a:cs typeface="Helvetica Neue Light"/>
              <a:sym typeface="Helvetica Neue Light"/>
            </a:endParaRPr>
          </a:p>
        </p:txBody>
      </p:sp>
      <p:sp>
        <p:nvSpPr>
          <p:cNvPr id="1969" name="Google Shape;1969;p311"/>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Bonus</a:t>
            </a:r>
            <a:endParaRPr b="1" sz="1900">
              <a:latin typeface="Helvetica Neue"/>
              <a:ea typeface="Helvetica Neue"/>
              <a:cs typeface="Helvetica Neue"/>
              <a:sym typeface="Helvetica Neue"/>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312"/>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Bonus: Faster Searching</a:t>
            </a:r>
            <a:endParaRPr/>
          </a:p>
        </p:txBody>
      </p:sp>
      <p:sp>
        <p:nvSpPr>
          <p:cNvPr id="1975" name="Google Shape;1975;p31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Less is more :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iphone | stats count by action| search action=AppleWebKit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rPr>
              <a:t> iphone action=AppleWebKit | stats count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Require Fields: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iphone | stats count by action</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        (Wrong Results:Pulls both phone=iphone and user_agent=*iphone* )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rPr>
              <a:t> phone=iphone action=* | stats count by action</a:t>
            </a:r>
            <a:endParaRPr>
              <a:solidFill>
                <a:srgbClr val="000000"/>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313"/>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Bonus: Faster Searching</a:t>
            </a:r>
            <a:endParaRPr/>
          </a:p>
        </p:txBody>
      </p:sp>
      <p:sp>
        <p:nvSpPr>
          <p:cNvPr id="1981" name="Google Shape;1981;p31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Be specific :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iphone| stats count by action</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latin typeface="Helvetica Neue"/>
                <a:ea typeface="Helvetica Neue"/>
                <a:cs typeface="Helvetica Neue"/>
                <a:sym typeface="Helvetica Neue"/>
              </a:rPr>
              <a:t> </a:t>
            </a:r>
            <a:r>
              <a:rPr lang="en">
                <a:solidFill>
                  <a:srgbClr val="000000"/>
                </a:solidFill>
              </a:rPr>
              <a:t>index=oidemo host=dmzlog.splunktel.com sourcetype=access_combined source=/opt/apache/log/access_combined.log iphone user_agent="*iphone*” | stats count by action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Time selector and eventypes/tags! </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14"/>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Bonus: Faster Searching</a:t>
            </a:r>
            <a:endParaRPr/>
          </a:p>
        </p:txBody>
      </p:sp>
      <p:sp>
        <p:nvSpPr>
          <p:cNvPr id="1987" name="Google Shape;1987;p31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stats vs dedup/transaction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 phone=*| dedup phone | table phone | sort phone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           ... phone=*| transaction host | table host, phone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phone=*| stats count by phone, host | fields - count</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Pro Tip: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latin typeface="Helvetica Neue"/>
                <a:ea typeface="Helvetica Neue"/>
                <a:cs typeface="Helvetica Neue"/>
                <a:sym typeface="Helvetica Neue"/>
              </a:rPr>
              <a:t>• </a:t>
            </a:r>
            <a:r>
              <a:rPr b="1" lang="en">
                <a:solidFill>
                  <a:srgbClr val="000000"/>
                </a:solidFill>
                <a:latin typeface="Helvetica Neue"/>
                <a:ea typeface="Helvetica Neue"/>
                <a:cs typeface="Helvetica Neue"/>
                <a:sym typeface="Helvetica Neue"/>
              </a:rPr>
              <a:t>Table is cosmetic</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latin typeface="Helvetica Neue"/>
                <a:ea typeface="Helvetica Neue"/>
                <a:cs typeface="Helvetica Neue"/>
                <a:sym typeface="Helvetica Neue"/>
              </a:rPr>
              <a:t> • </a:t>
            </a:r>
            <a:r>
              <a:rPr b="1" lang="en">
                <a:solidFill>
                  <a:srgbClr val="000000"/>
                </a:solidFill>
                <a:latin typeface="Helvetica Neue"/>
                <a:ea typeface="Helvetica Neue"/>
                <a:cs typeface="Helvetica Neue"/>
                <a:sym typeface="Helvetica Neue"/>
              </a:rPr>
              <a:t>Fields is reducing</a:t>
            </a:r>
            <a:endParaRPr b="1">
              <a:solidFill>
                <a:srgbClr val="000000"/>
              </a:solidFill>
              <a:latin typeface="Helvetica Neue"/>
              <a:ea typeface="Helvetica Neue"/>
              <a:cs typeface="Helvetica Neue"/>
              <a:sym typeface="Helvetica Neue"/>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315"/>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Bonus: Faster Searching </a:t>
            </a:r>
            <a:endParaRPr/>
          </a:p>
        </p:txBody>
      </p:sp>
      <p:sp>
        <p:nvSpPr>
          <p:cNvPr id="1993" name="Google Shape;1993;p31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foreach is clean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a:t>
            </a:r>
            <a:r>
              <a:rPr b="1" lang="en">
                <a:solidFill>
                  <a:srgbClr val="000000"/>
                </a:solidFill>
                <a:latin typeface="Helvetica Neue"/>
                <a:ea typeface="Helvetica Neue"/>
                <a:cs typeface="Helvetica Neue"/>
                <a:sym typeface="Helvetica Neue"/>
              </a:rPr>
              <a:t> </a:t>
            </a:r>
            <a:r>
              <a:rPr lang="en">
                <a:solidFill>
                  <a:srgbClr val="000000"/>
                </a:solidFill>
              </a:rPr>
              <a:t>...| timechart span=1h limit=0 sum(eval(b/pow(1024,3))) as size by st</a:t>
            </a:r>
            <a:r>
              <a:rPr lang="en">
                <a:solidFill>
                  <a:srgbClr val="000000"/>
                </a:solidFill>
                <a:latin typeface="Helvetica Neue"/>
                <a:ea typeface="Helvetica Neue"/>
                <a:cs typeface="Helvetica Neue"/>
                <a:sym typeface="Helvetica Neue"/>
              </a:rPr>
              <a:t> </a:t>
            </a:r>
            <a:endParaRPr>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timechart span=1h limit=0 sum(b) by st | foreach * [ eval &lt;&lt;FIELD&gt;&gt; = '&lt;FIELD&gt;' / pow( 1024 , 3 ) ]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coalesce’s cooler than if (Null Values):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a:t>
            </a:r>
            <a:r>
              <a:rPr lang="en">
                <a:solidFill>
                  <a:srgbClr val="000000"/>
                </a:solidFill>
                <a:latin typeface="Helvetica Neue"/>
                <a:ea typeface="Helvetica Neue"/>
                <a:cs typeface="Helvetica Neue"/>
                <a:sym typeface="Helvetica Neue"/>
              </a:rPr>
              <a:t>:</a:t>
            </a:r>
            <a:r>
              <a:rPr b="1" lang="en">
                <a:solidFill>
                  <a:srgbClr val="000000"/>
                </a:solidFill>
                <a:latin typeface="Helvetica Neue"/>
                <a:ea typeface="Helvetica Neue"/>
                <a:cs typeface="Helvetica Neue"/>
                <a:sym typeface="Helvetica Neue"/>
              </a:rPr>
              <a:t> </a:t>
            </a:r>
            <a:r>
              <a:rPr lang="en">
                <a:solidFill>
                  <a:srgbClr val="000000"/>
                </a:solidFill>
              </a:rPr>
              <a:t>...| eval size = if( isnull(bytes) , if( isnull(b) , "N/A" , b ) , bytes )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eval size = coalesce( bytes , b , "N/A"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80" name="Google Shape;80;p1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sz="2000">
                <a:latin typeface="Helvetica Neue"/>
                <a:ea typeface="Helvetica Neue"/>
                <a:cs typeface="Helvetica Neue"/>
                <a:sym typeface="Helvetica Neue"/>
              </a:rPr>
              <a:t>About Splunk</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Introducing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Lab</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Search App&gt;</a:t>
            </a:r>
            <a:endParaRPr/>
          </a:p>
        </p:txBody>
      </p:sp>
      <p:sp>
        <p:nvSpPr>
          <p:cNvPr id="250" name="Google Shape;250;p46"/>
          <p:cNvSpPr txBox="1"/>
          <p:nvPr>
            <p:ph idx="1" type="body"/>
          </p:nvPr>
        </p:nvSpPr>
        <p:spPr>
          <a:xfrm>
            <a:off x="465750" y="1165325"/>
            <a:ext cx="7108800" cy="1456800"/>
          </a:xfrm>
          <a:prstGeom prst="rect">
            <a:avLst/>
          </a:prstGeom>
        </p:spPr>
        <p:txBody>
          <a:bodyPr anchorCtr="0" anchor="t" bIns="34275" lIns="67500" spcFirstLastPara="1" rIns="68575" wrap="square" tIns="35100">
            <a:noAutofit/>
          </a:bodyPr>
          <a:lstStyle/>
          <a:p>
            <a:pPr indent="-279400" lvl="0" marL="342900" rtl="0" algn="l">
              <a:lnSpc>
                <a:spcPct val="115000"/>
              </a:lnSpc>
              <a:spcBef>
                <a:spcPts val="800"/>
              </a:spcBef>
              <a:spcAft>
                <a:spcPts val="0"/>
              </a:spcAft>
              <a:buSzPts val="1800"/>
              <a:buChar char="•"/>
            </a:pPr>
            <a:r>
              <a:rPr lang="en"/>
              <a:t>The Data Summary view</a:t>
            </a:r>
            <a:endParaRPr/>
          </a:p>
          <a:p>
            <a:pPr indent="-279400" lvl="0" marL="342900" rtl="0" algn="l">
              <a:lnSpc>
                <a:spcPct val="115000"/>
              </a:lnSpc>
              <a:spcBef>
                <a:spcPts val="0"/>
              </a:spcBef>
              <a:spcAft>
                <a:spcPts val="0"/>
              </a:spcAft>
              <a:buSzPts val="1800"/>
              <a:buChar char="•"/>
            </a:pPr>
            <a:r>
              <a:rPr lang="en"/>
              <a:t>Shows everything that’s “calling home,” as well as its metadata</a:t>
            </a:r>
            <a:endParaRPr/>
          </a:p>
        </p:txBody>
      </p:sp>
      <p:pic>
        <p:nvPicPr>
          <p:cNvPr id="251" name="Google Shape;251;p46"/>
          <p:cNvPicPr preferRelativeResize="0"/>
          <p:nvPr/>
        </p:nvPicPr>
        <p:blipFill>
          <a:blip r:embed="rId3">
            <a:alphaModFix/>
          </a:blip>
          <a:stretch>
            <a:fillRect/>
          </a:stretch>
        </p:blipFill>
        <p:spPr>
          <a:xfrm>
            <a:off x="1214803" y="2144475"/>
            <a:ext cx="4481221" cy="25767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316"/>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Faster Searches</a:t>
            </a:r>
            <a:endParaRPr/>
          </a:p>
        </p:txBody>
      </p:sp>
      <p:sp>
        <p:nvSpPr>
          <p:cNvPr id="1999" name="Google Shape;1999;p31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Avoid Subsearches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 index=burch | eval blah=yay| append [search index=simon | eval blah=duh]</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rPr>
              <a:t> ( index=burch ... ) OR ( index=simon ...)| eval blah=case( index==”burch" , "yay" , index==”simon" ,"duh" )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NOT NOTs </a:t>
            </a:r>
            <a:r>
              <a:rPr lang="en">
                <a:solidFill>
                  <a:srgbClr val="000000"/>
                </a:solidFill>
              </a:rPr>
              <a:t>: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Weak: index=burch NOT blah=yay blah=cool </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rPr>
              <a:t> index=burch blah=duh 			index=burch blah!=yay </a:t>
            </a:r>
            <a:endParaRPr>
              <a:solidFill>
                <a:srgbClr val="000000"/>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317"/>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Search Commands: Tips</a:t>
            </a:r>
            <a:endParaRPr/>
          </a:p>
        </p:txBody>
      </p:sp>
      <p:sp>
        <p:nvSpPr>
          <p:cNvPr id="2005" name="Google Shape;2005;p31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Transaction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a:t>
            </a:r>
            <a:r>
              <a:rPr b="1" lang="en">
                <a:solidFill>
                  <a:srgbClr val="000000"/>
                </a:solidFill>
                <a:latin typeface="Helvetica Neue"/>
                <a:ea typeface="Helvetica Neue"/>
                <a:cs typeface="Helvetica Neue"/>
                <a:sym typeface="Helvetica Neue"/>
              </a:rPr>
              <a:t> </a:t>
            </a:r>
            <a:r>
              <a:rPr lang="en">
                <a:solidFill>
                  <a:srgbClr val="000000"/>
                </a:solidFill>
              </a:rPr>
              <a:t>...| transaction host (More data, More problems!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transaction maxspan=10m maxevents=100 …</a:t>
            </a:r>
            <a:endParaRPr>
              <a:solidFill>
                <a:srgbClr val="000000"/>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318"/>
          <p:cNvSpPr txBox="1"/>
          <p:nvPr>
            <p:ph type="title"/>
          </p:nvPr>
        </p:nvSpPr>
        <p:spPr>
          <a:xfrm>
            <a:off x="120873" y="222375"/>
            <a:ext cx="8384100" cy="6810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lang="en"/>
              <a:t>  </a:t>
            </a:r>
            <a:r>
              <a:rPr lang="en"/>
              <a:t>Search Commands: Tips</a:t>
            </a:r>
            <a:endParaRPr/>
          </a:p>
        </p:txBody>
      </p:sp>
      <p:sp>
        <p:nvSpPr>
          <p:cNvPr id="2011" name="Google Shape;2011;p31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Time and Units</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Weak:   </a:t>
            </a:r>
            <a:r>
              <a:rPr lang="en">
                <a:solidFill>
                  <a:srgbClr val="000000"/>
                </a:solidFill>
              </a:rPr>
              <a:t>...| eval new_time =&lt;ridiculous strings edit&gt;</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convert ctime(duration)    ...| bin span=1h _time</a:t>
            </a:r>
            <a:endParaRPr>
              <a:solidFill>
                <a:srgbClr val="000000"/>
              </a:solidFill>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 	       </a:t>
            </a:r>
            <a:r>
              <a:rPr lang="en">
                <a:solidFill>
                  <a:srgbClr val="000000"/>
                </a:solidFill>
              </a:rPr>
              <a:t>...| eval pause = tostring( pause , “duration” ) </a:t>
            </a:r>
            <a:endParaRPr>
              <a:solidFill>
                <a:srgbClr val="000000"/>
              </a:solidFill>
            </a:endParaRPr>
          </a:p>
          <a:p>
            <a:pPr indent="0" lvl="0" marL="0" marR="0" rtl="0" algn="l">
              <a:lnSpc>
                <a:spcPct val="115000"/>
              </a:lnSpc>
              <a:spcBef>
                <a:spcPts val="800"/>
              </a:spcBef>
              <a:spcAft>
                <a:spcPts val="0"/>
              </a:spcAft>
              <a:buNone/>
            </a:pPr>
            <a:r>
              <a:rPr lang="en">
                <a:solidFill>
                  <a:srgbClr val="000000"/>
                </a:solidFill>
              </a:rPr>
              <a:t>              ...| rename new_time as _time</a:t>
            </a:r>
            <a:endParaRPr>
              <a:solidFill>
                <a:srgbClr val="000000"/>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319"/>
          <p:cNvSpPr txBox="1"/>
          <p:nvPr>
            <p:ph type="title"/>
          </p:nvPr>
        </p:nvSpPr>
        <p:spPr>
          <a:xfrm>
            <a:off x="370948" y="212325"/>
            <a:ext cx="8384100" cy="6810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    </a:t>
            </a:r>
            <a:r>
              <a:rPr lang="en"/>
              <a:t>Search Commands: Tips</a:t>
            </a:r>
            <a:endParaRPr/>
          </a:p>
        </p:txBody>
      </p:sp>
      <p:sp>
        <p:nvSpPr>
          <p:cNvPr id="2017" name="Google Shape;2017;p31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metadata: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a:t>
            </a:r>
            <a:r>
              <a:rPr lang="en">
                <a:solidFill>
                  <a:srgbClr val="000000"/>
                </a:solidFill>
              </a:rPr>
              <a:t> index=* | stats count by host</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a:t>
            </a:r>
            <a:r>
              <a:rPr lang="en">
                <a:solidFill>
                  <a:srgbClr val="000000"/>
                </a:solidFill>
              </a:rPr>
              <a:t> | metadata index=* type=hosts</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eventcount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solidFill>
                  <a:srgbClr val="000000"/>
                </a:solidFill>
              </a:rPr>
              <a:t>Weak:</a:t>
            </a:r>
            <a:r>
              <a:rPr b="1" lang="en">
                <a:solidFill>
                  <a:srgbClr val="000000"/>
                </a:solidFill>
                <a:latin typeface="Helvetica Neue"/>
                <a:ea typeface="Helvetica Neue"/>
                <a:cs typeface="Helvetica Neue"/>
                <a:sym typeface="Helvetica Neue"/>
              </a:rPr>
              <a:t> </a:t>
            </a:r>
            <a:r>
              <a:rPr lang="en">
                <a:solidFill>
                  <a:srgbClr val="000000"/>
                </a:solidFill>
              </a:rPr>
              <a:t>index=*| stats count by index</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b="1" lang="en">
                <a:solidFill>
                  <a:srgbClr val="000000"/>
                </a:solidFill>
                <a:latin typeface="Helvetica Neue"/>
                <a:ea typeface="Helvetica Neue"/>
                <a:cs typeface="Helvetica Neue"/>
                <a:sym typeface="Helvetica Neue"/>
              </a:rPr>
              <a:t>Strong: </a:t>
            </a:r>
            <a:r>
              <a:rPr lang="en">
                <a:solidFill>
                  <a:srgbClr val="000000"/>
                </a:solidFill>
              </a:rPr>
              <a:t>| eventcount summarize=false index=*</a:t>
            </a:r>
            <a:r>
              <a:rPr b="1" lang="en">
                <a:solidFill>
                  <a:srgbClr val="000000"/>
                </a:solidFill>
                <a:latin typeface="Helvetica Neue"/>
                <a:ea typeface="Helvetica Neue"/>
                <a:cs typeface="Helvetica Neue"/>
                <a:sym typeface="Helvetica Neue"/>
              </a:rPr>
              <a:t> </a:t>
            </a:r>
            <a:endParaRPr>
              <a:solidFill>
                <a:srgbClr val="000000"/>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32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Reference</a:t>
            </a:r>
            <a:endParaRPr/>
          </a:p>
        </p:txBody>
      </p:sp>
      <p:sp>
        <p:nvSpPr>
          <p:cNvPr id="2023" name="Google Shape;2023;p32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Splunk documentation:</a:t>
            </a:r>
            <a:r>
              <a:rPr lang="en"/>
              <a:t> </a:t>
            </a:r>
            <a:r>
              <a:rPr lang="en" u="sng">
                <a:solidFill>
                  <a:schemeClr val="hlink"/>
                </a:solidFill>
                <a:hlinkClick r:id="rId3"/>
              </a:rPr>
              <a:t>https://docs.splunk.com/Documentation/Splunk/latest/SearchTutorial/WelcometotheSearchTutorial</a:t>
            </a:r>
            <a:endParaRPr/>
          </a:p>
          <a:p>
            <a:pPr indent="-342900" lvl="0" marL="457200" rtl="0" algn="l">
              <a:lnSpc>
                <a:spcPct val="115000"/>
              </a:lnSpc>
              <a:spcBef>
                <a:spcPts val="1000"/>
              </a:spcBef>
              <a:spcAft>
                <a:spcPts val="1000"/>
              </a:spcAft>
              <a:buSzPts val="1800"/>
              <a:buChar char="•"/>
            </a:pPr>
            <a:r>
              <a:rPr b="1" lang="en">
                <a:latin typeface="Helvetica Neue"/>
                <a:ea typeface="Helvetica Neue"/>
                <a:cs typeface="Helvetica Neue"/>
                <a:sym typeface="Helvetica Neue"/>
              </a:rPr>
              <a:t>E</a:t>
            </a:r>
            <a:r>
              <a:rPr b="1" lang="en">
                <a:latin typeface="Helvetica Neue"/>
                <a:ea typeface="Helvetica Neue"/>
                <a:cs typeface="Helvetica Neue"/>
                <a:sym typeface="Helvetica Neue"/>
              </a:rPr>
              <a:t>xploring Splunk:</a:t>
            </a:r>
            <a:r>
              <a:rPr lang="en"/>
              <a:t> </a:t>
            </a:r>
            <a:r>
              <a:rPr lang="en" u="sng">
                <a:solidFill>
                  <a:schemeClr val="hlink"/>
                </a:solidFill>
                <a:hlinkClick r:id="rId4"/>
              </a:rPr>
              <a:t>https://www.splunk.com/pdfs/exploring-splunk.pdf</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321"/>
          <p:cNvSpPr txBox="1"/>
          <p:nvPr>
            <p:ph type="title"/>
          </p:nvPr>
        </p:nvSpPr>
        <p:spPr>
          <a:xfrm>
            <a:off x="1548600" y="2100900"/>
            <a:ext cx="6046800" cy="941700"/>
          </a:xfrm>
          <a:prstGeom prst="rect">
            <a:avLst/>
          </a:prstGeom>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lang="en" sz="6500">
                <a:solidFill>
                  <a:srgbClr val="666666"/>
                </a:solidFill>
                <a:latin typeface="Helvetica Neue"/>
                <a:ea typeface="Helvetica Neue"/>
                <a:cs typeface="Helvetica Neue"/>
                <a:sym typeface="Helvetica Neue"/>
              </a:rPr>
              <a:t>Thank You!</a:t>
            </a:r>
            <a:endParaRPr b="1" sz="6500">
              <a:solidFill>
                <a:srgbClr val="666666"/>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7"/>
          <p:cNvSpPr txBox="1"/>
          <p:nvPr>
            <p:ph idx="1" type="body"/>
          </p:nvPr>
        </p:nvSpPr>
        <p:spPr>
          <a:xfrm>
            <a:off x="575475" y="1208166"/>
            <a:ext cx="7884000" cy="3435600"/>
          </a:xfrm>
          <a:prstGeom prst="rect">
            <a:avLst/>
          </a:prstGeom>
        </p:spPr>
        <p:txBody>
          <a:bodyPr anchorCtr="0" anchor="t" bIns="34275" lIns="67500" spcFirstLastPara="1" rIns="68575" wrap="square" tIns="35100">
            <a:noAutofit/>
          </a:bodyPr>
          <a:lstStyle/>
          <a:p>
            <a:pPr indent="-279400" lvl="0" marL="342900" rtl="0" algn="l">
              <a:lnSpc>
                <a:spcPct val="115000"/>
              </a:lnSpc>
              <a:spcBef>
                <a:spcPts val="800"/>
              </a:spcBef>
              <a:spcAft>
                <a:spcPts val="0"/>
              </a:spcAft>
              <a:buSzPts val="1800"/>
              <a:buChar char="•"/>
            </a:pPr>
            <a:r>
              <a:rPr lang="en"/>
              <a:t>The Search History</a:t>
            </a:r>
            <a:endParaRPr/>
          </a:p>
          <a:p>
            <a:pPr indent="-279400" lvl="0" marL="342900" rtl="0" algn="l">
              <a:lnSpc>
                <a:spcPct val="115000"/>
              </a:lnSpc>
              <a:spcBef>
                <a:spcPts val="0"/>
              </a:spcBef>
              <a:spcAft>
                <a:spcPts val="0"/>
              </a:spcAft>
              <a:buSzPts val="1800"/>
              <a:buChar char="•"/>
            </a:pPr>
            <a:r>
              <a:rPr lang="en"/>
              <a:t>Shows a history of searches you’ve performed</a:t>
            </a:r>
            <a:endParaRPr/>
          </a:p>
        </p:txBody>
      </p:sp>
      <p:pic>
        <p:nvPicPr>
          <p:cNvPr id="257" name="Google Shape;257;p47"/>
          <p:cNvPicPr preferRelativeResize="0"/>
          <p:nvPr/>
        </p:nvPicPr>
        <p:blipFill>
          <a:blip r:embed="rId3">
            <a:alphaModFix/>
          </a:blip>
          <a:stretch>
            <a:fillRect/>
          </a:stretch>
        </p:blipFill>
        <p:spPr>
          <a:xfrm>
            <a:off x="693175" y="2375075"/>
            <a:ext cx="7883999" cy="1335237"/>
          </a:xfrm>
          <a:prstGeom prst="rect">
            <a:avLst/>
          </a:prstGeom>
          <a:noFill/>
          <a:ln>
            <a:noFill/>
          </a:ln>
        </p:spPr>
      </p:pic>
      <p:sp>
        <p:nvSpPr>
          <p:cNvPr id="258" name="Google Shape;258;p47"/>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Search App&gt;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264" name="Google Shape;264;p4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Run basic searches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9"/>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Basic Searching</a:t>
            </a:r>
            <a:endParaRPr/>
          </a:p>
        </p:txBody>
      </p:sp>
      <p:sp>
        <p:nvSpPr>
          <p:cNvPr id="270" name="Google Shape;270;p49"/>
          <p:cNvSpPr txBox="1"/>
          <p:nvPr>
            <p:ph idx="1" type="body"/>
          </p:nvPr>
        </p:nvSpPr>
        <p:spPr>
          <a:xfrm>
            <a:off x="621000" y="1208175"/>
            <a:ext cx="40662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Basic search terms (building blocks)</a:t>
            </a:r>
            <a:endParaRPr/>
          </a:p>
          <a:p>
            <a:pPr indent="-279400" lvl="0" marL="342900" rtl="0" algn="l">
              <a:lnSpc>
                <a:spcPct val="115000"/>
              </a:lnSpc>
              <a:spcBef>
                <a:spcPts val="800"/>
              </a:spcBef>
              <a:spcAft>
                <a:spcPts val="0"/>
              </a:spcAft>
              <a:buSzPts val="1800"/>
              <a:buChar char="•"/>
            </a:pPr>
            <a:r>
              <a:rPr lang="en"/>
              <a:t>Keywords</a:t>
            </a:r>
            <a:endParaRPr/>
          </a:p>
          <a:p>
            <a:pPr indent="-273050" lvl="1" marL="68580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failed, error</a:t>
            </a:r>
            <a:endParaRPr>
              <a:latin typeface="Courier New"/>
              <a:ea typeface="Courier New"/>
              <a:cs typeface="Courier New"/>
              <a:sym typeface="Courier New"/>
            </a:endParaRPr>
          </a:p>
          <a:p>
            <a:pPr indent="-279400" lvl="0" marL="342900" rtl="0" algn="l">
              <a:lnSpc>
                <a:spcPct val="115000"/>
              </a:lnSpc>
              <a:spcBef>
                <a:spcPts val="0"/>
              </a:spcBef>
              <a:spcAft>
                <a:spcPts val="0"/>
              </a:spcAft>
              <a:buSzPts val="1800"/>
              <a:buChar char="•"/>
            </a:pPr>
            <a:r>
              <a:rPr lang="en"/>
              <a:t>Phrases</a:t>
            </a:r>
            <a:endParaRPr/>
          </a:p>
          <a:p>
            <a:pPr indent="-273050" lvl="1" marL="685800" marR="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“failed login”</a:t>
            </a:r>
            <a:endParaRPr>
              <a:latin typeface="Courier New"/>
              <a:ea typeface="Courier New"/>
              <a:cs typeface="Courier New"/>
              <a:sym typeface="Courier New"/>
            </a:endParaRPr>
          </a:p>
          <a:p>
            <a:pPr indent="-279400" lvl="0" marL="342900" rtl="0" algn="l">
              <a:lnSpc>
                <a:spcPct val="115000"/>
              </a:lnSpc>
              <a:spcBef>
                <a:spcPts val="0"/>
              </a:spcBef>
              <a:spcAft>
                <a:spcPts val="0"/>
              </a:spcAft>
              <a:buSzPts val="1800"/>
              <a:buChar char="•"/>
            </a:pPr>
            <a:r>
              <a:rPr lang="en"/>
              <a:t>Fields</a:t>
            </a:r>
            <a:endParaRPr/>
          </a:p>
          <a:p>
            <a:pPr indent="-273050" lvl="1" marL="685800" rtl="0" algn="l">
              <a:lnSpc>
                <a:spcPct val="115000"/>
              </a:lnSpc>
              <a:spcBef>
                <a:spcPts val="0"/>
              </a:spcBef>
              <a:spcAft>
                <a:spcPts val="0"/>
              </a:spcAft>
              <a:buSzPts val="1700"/>
              <a:buChar char="•"/>
            </a:pPr>
            <a:r>
              <a:rPr lang="en"/>
              <a:t>Key value pairs</a:t>
            </a:r>
            <a:endParaRPr/>
          </a:p>
          <a:p>
            <a:pPr indent="-273050" lvl="1" marL="685800" marR="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user=user1.domain.com</a:t>
            </a:r>
            <a:endParaRPr>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a:p>
        </p:txBody>
      </p:sp>
      <p:sp>
        <p:nvSpPr>
          <p:cNvPr id="271" name="Google Shape;271;p49"/>
          <p:cNvSpPr txBox="1"/>
          <p:nvPr>
            <p:ph idx="1" type="body"/>
          </p:nvPr>
        </p:nvSpPr>
        <p:spPr>
          <a:xfrm>
            <a:off x="4604288" y="1276950"/>
            <a:ext cx="40662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t/>
            </a:r>
            <a:endParaRPr/>
          </a:p>
          <a:p>
            <a:pPr indent="-279400" lvl="0" marL="342900" rtl="0" algn="l">
              <a:lnSpc>
                <a:spcPct val="115000"/>
              </a:lnSpc>
              <a:spcBef>
                <a:spcPts val="800"/>
              </a:spcBef>
              <a:spcAft>
                <a:spcPts val="0"/>
              </a:spcAft>
              <a:buSzPts val="1800"/>
              <a:buChar char="•"/>
            </a:pPr>
            <a:r>
              <a:rPr lang="en"/>
              <a:t>Wildcards</a:t>
            </a:r>
            <a:endParaRPr/>
          </a:p>
          <a:p>
            <a:pPr indent="-273050" lvl="1" marL="685800" marR="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*ailed, fail*, user=*</a:t>
            </a:r>
            <a:endParaRPr>
              <a:latin typeface="Courier New"/>
              <a:ea typeface="Courier New"/>
              <a:cs typeface="Courier New"/>
              <a:sym typeface="Courier New"/>
            </a:endParaRPr>
          </a:p>
          <a:p>
            <a:pPr indent="-279400" lvl="0" marL="342900" rtl="0" algn="l">
              <a:lnSpc>
                <a:spcPct val="115000"/>
              </a:lnSpc>
              <a:spcBef>
                <a:spcPts val="0"/>
              </a:spcBef>
              <a:spcAft>
                <a:spcPts val="0"/>
              </a:spcAft>
              <a:buSzPts val="1800"/>
              <a:buChar char="•"/>
            </a:pPr>
            <a:r>
              <a:rPr lang="en"/>
              <a:t>Booleans</a:t>
            </a:r>
            <a:endParaRPr/>
          </a:p>
          <a:p>
            <a:pPr indent="-273050" lvl="1" marL="685800" rtl="0" algn="l">
              <a:lnSpc>
                <a:spcPct val="115000"/>
              </a:lnSpc>
              <a:spcBef>
                <a:spcPts val="0"/>
              </a:spcBef>
              <a:spcAft>
                <a:spcPts val="0"/>
              </a:spcAft>
              <a:buSzPts val="1700"/>
              <a:buChar char="•"/>
            </a:pPr>
            <a:r>
              <a:rPr lang="en"/>
              <a:t>Case sensitive (upper)</a:t>
            </a:r>
            <a:endParaRPr/>
          </a:p>
          <a:p>
            <a:pPr indent="-273050" lvl="1" marL="685800" rtl="0" algn="l">
              <a:lnSpc>
                <a:spcPct val="115000"/>
              </a:lnSpc>
              <a:spcBef>
                <a:spcPts val="0"/>
              </a:spcBef>
              <a:spcAft>
                <a:spcPts val="0"/>
              </a:spcAft>
              <a:buSzPts val="1700"/>
              <a:buChar char="•"/>
            </a:pPr>
            <a:r>
              <a:rPr lang="en">
                <a:latin typeface="Courier New"/>
                <a:ea typeface="Courier New"/>
                <a:cs typeface="Courier New"/>
                <a:sym typeface="Courier New"/>
              </a:rPr>
              <a:t>AND, OR, NOT</a:t>
            </a:r>
            <a:endParaRPr/>
          </a:p>
          <a:p>
            <a:pPr indent="0" lvl="0" marL="0" rtl="0" algn="l">
              <a:lnSpc>
                <a:spcPct val="115000"/>
              </a:lnSpc>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ph idx="1" type="body"/>
          </p:nvPr>
        </p:nvSpPr>
        <p:spPr>
          <a:xfrm>
            <a:off x="621000" y="1208175"/>
            <a:ext cx="43278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Basic search commands</a:t>
            </a:r>
            <a:endParaRPr/>
          </a:p>
          <a:p>
            <a:pPr indent="-279400" lvl="0" marL="342900" rtl="0" algn="l">
              <a:lnSpc>
                <a:spcPct val="115000"/>
              </a:lnSpc>
              <a:spcBef>
                <a:spcPts val="800"/>
              </a:spcBef>
              <a:spcAft>
                <a:spcPts val="0"/>
              </a:spcAft>
              <a:buSzPts val="1800"/>
              <a:buFont typeface="Courier New"/>
              <a:buChar char="•"/>
            </a:pPr>
            <a:r>
              <a:rPr b="1" lang="en">
                <a:latin typeface="Courier New"/>
                <a:ea typeface="Courier New"/>
                <a:cs typeface="Courier New"/>
                <a:sym typeface="Courier New"/>
              </a:rPr>
              <a:t>chart / timechart</a:t>
            </a:r>
            <a:endParaRPr b="1">
              <a:latin typeface="Courier New"/>
              <a:ea typeface="Courier New"/>
              <a:cs typeface="Courier New"/>
              <a:sym typeface="Courier New"/>
            </a:endParaRPr>
          </a:p>
          <a:p>
            <a:pPr indent="-273050" lvl="1" marL="685800" rtl="0" algn="l">
              <a:lnSpc>
                <a:spcPct val="115000"/>
              </a:lnSpc>
              <a:spcBef>
                <a:spcPts val="0"/>
              </a:spcBef>
              <a:spcAft>
                <a:spcPts val="0"/>
              </a:spcAft>
              <a:buSzPts val="1700"/>
              <a:buChar char="•"/>
            </a:pPr>
            <a:r>
              <a:rPr lang="en"/>
              <a:t>Returns results in tabular output for charting</a:t>
            </a:r>
            <a:endParaRPr/>
          </a:p>
          <a:p>
            <a:pPr indent="-279400" lvl="0" marL="342900" marR="0" rtl="0" algn="l">
              <a:lnSpc>
                <a:spcPct val="115000"/>
              </a:lnSpc>
              <a:spcBef>
                <a:spcPts val="0"/>
              </a:spcBef>
              <a:spcAft>
                <a:spcPts val="0"/>
              </a:spcAft>
              <a:buSzPts val="1800"/>
              <a:buFont typeface="Courier New"/>
              <a:buChar char="•"/>
            </a:pPr>
            <a:r>
              <a:rPr b="1" lang="en">
                <a:latin typeface="Courier New"/>
                <a:ea typeface="Courier New"/>
                <a:cs typeface="Courier New"/>
                <a:sym typeface="Courier New"/>
              </a:rPr>
              <a:t>rename</a:t>
            </a:r>
            <a:endParaRPr/>
          </a:p>
          <a:p>
            <a:pPr indent="-273050" lvl="1" marL="685800" rtl="0" algn="l">
              <a:lnSpc>
                <a:spcPct val="115000"/>
              </a:lnSpc>
              <a:spcBef>
                <a:spcPts val="0"/>
              </a:spcBef>
              <a:spcAft>
                <a:spcPts val="0"/>
              </a:spcAft>
              <a:buSzPts val="1700"/>
              <a:buChar char="•"/>
            </a:pPr>
            <a:r>
              <a:rPr lang="en"/>
              <a:t>Renames a specific field</a:t>
            </a:r>
            <a:endParaRPr/>
          </a:p>
          <a:p>
            <a:pPr indent="-279400" lvl="0" marL="342900" marR="0" rtl="0" algn="l">
              <a:lnSpc>
                <a:spcPct val="115000"/>
              </a:lnSpc>
              <a:spcBef>
                <a:spcPts val="0"/>
              </a:spcBef>
              <a:spcAft>
                <a:spcPts val="0"/>
              </a:spcAft>
              <a:buSzPts val="1800"/>
              <a:buFont typeface="Courier New"/>
              <a:buChar char="•"/>
            </a:pPr>
            <a:r>
              <a:rPr b="1" lang="en">
                <a:latin typeface="Courier New"/>
                <a:ea typeface="Courier New"/>
                <a:cs typeface="Courier New"/>
                <a:sym typeface="Courier New"/>
              </a:rPr>
              <a:t>sort</a:t>
            </a:r>
            <a:endParaRPr/>
          </a:p>
          <a:p>
            <a:pPr indent="-273050" lvl="1" marL="685800" rtl="0" algn="l">
              <a:lnSpc>
                <a:spcPct val="115000"/>
              </a:lnSpc>
              <a:spcBef>
                <a:spcPts val="0"/>
              </a:spcBef>
              <a:spcAft>
                <a:spcPts val="0"/>
              </a:spcAft>
              <a:buSzPts val="1700"/>
              <a:buChar char="•"/>
            </a:pPr>
            <a:r>
              <a:rPr lang="en"/>
              <a:t>Sorts results by specified fields</a:t>
            </a:r>
            <a:endParaRPr/>
          </a:p>
          <a:p>
            <a:pPr indent="0" lvl="0" marL="0" rtl="0" algn="l">
              <a:spcBef>
                <a:spcPts val="800"/>
              </a:spcBef>
              <a:spcAft>
                <a:spcPts val="0"/>
              </a:spcAft>
              <a:buNone/>
            </a:pPr>
            <a:r>
              <a:t/>
            </a:r>
            <a:endParaRPr/>
          </a:p>
        </p:txBody>
      </p:sp>
      <p:sp>
        <p:nvSpPr>
          <p:cNvPr id="277" name="Google Shape;277;p50"/>
          <p:cNvSpPr txBox="1"/>
          <p:nvPr>
            <p:ph idx="1" type="body"/>
          </p:nvPr>
        </p:nvSpPr>
        <p:spPr>
          <a:xfrm>
            <a:off x="4700744" y="1208175"/>
            <a:ext cx="43278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t/>
            </a:r>
            <a:endParaRPr/>
          </a:p>
          <a:p>
            <a:pPr indent="-279400" lvl="0" marL="342900" rtl="0" algn="l">
              <a:lnSpc>
                <a:spcPct val="115000"/>
              </a:lnSpc>
              <a:spcBef>
                <a:spcPts val="800"/>
              </a:spcBef>
              <a:spcAft>
                <a:spcPts val="0"/>
              </a:spcAft>
              <a:buSzPts val="1800"/>
              <a:buFont typeface="Courier New"/>
              <a:buChar char="•"/>
            </a:pPr>
            <a:r>
              <a:rPr b="1" lang="en">
                <a:latin typeface="Courier New"/>
                <a:ea typeface="Courier New"/>
                <a:cs typeface="Courier New"/>
                <a:sym typeface="Courier New"/>
              </a:rPr>
              <a:t>stats</a:t>
            </a:r>
            <a:endParaRPr b="1">
              <a:latin typeface="Courier New"/>
              <a:ea typeface="Courier New"/>
              <a:cs typeface="Courier New"/>
              <a:sym typeface="Courier New"/>
            </a:endParaRPr>
          </a:p>
          <a:p>
            <a:pPr indent="-273050" lvl="1" marL="685800" marR="0" rtl="0" algn="l">
              <a:lnSpc>
                <a:spcPct val="115000"/>
              </a:lnSpc>
              <a:spcBef>
                <a:spcPts val="0"/>
              </a:spcBef>
              <a:spcAft>
                <a:spcPts val="0"/>
              </a:spcAft>
              <a:buSzPts val="1700"/>
              <a:buChar char="•"/>
            </a:pPr>
            <a:r>
              <a:rPr lang="en"/>
              <a:t>Provides statistics</a:t>
            </a:r>
            <a:endParaRPr/>
          </a:p>
          <a:p>
            <a:pPr indent="-279400" lvl="0" marL="342900" rtl="0" algn="l">
              <a:lnSpc>
                <a:spcPct val="115000"/>
              </a:lnSpc>
              <a:spcBef>
                <a:spcPts val="0"/>
              </a:spcBef>
              <a:spcAft>
                <a:spcPts val="0"/>
              </a:spcAft>
              <a:buSzPts val="1800"/>
              <a:buFont typeface="Courier New"/>
              <a:buChar char="•"/>
            </a:pPr>
            <a:r>
              <a:rPr b="1" lang="en">
                <a:latin typeface="Courier New"/>
                <a:ea typeface="Courier New"/>
                <a:cs typeface="Courier New"/>
                <a:sym typeface="Courier New"/>
              </a:rPr>
              <a:t>eval</a:t>
            </a:r>
            <a:endParaRPr b="1">
              <a:latin typeface="Courier New"/>
              <a:ea typeface="Courier New"/>
              <a:cs typeface="Courier New"/>
              <a:sym typeface="Courier New"/>
            </a:endParaRPr>
          </a:p>
          <a:p>
            <a:pPr indent="-273050" lvl="1" marL="685800" marR="0" rtl="0" algn="l">
              <a:lnSpc>
                <a:spcPct val="115000"/>
              </a:lnSpc>
              <a:spcBef>
                <a:spcPts val="0"/>
              </a:spcBef>
              <a:spcAft>
                <a:spcPts val="0"/>
              </a:spcAft>
              <a:buSzPts val="1700"/>
              <a:buChar char="•"/>
            </a:pPr>
            <a:r>
              <a:rPr lang="en"/>
              <a:t>Calculates an expression</a:t>
            </a:r>
            <a:endParaRPr/>
          </a:p>
          <a:p>
            <a:pPr indent="-279400" lvl="0" marL="342900" rtl="0" algn="l">
              <a:lnSpc>
                <a:spcPct val="115000"/>
              </a:lnSpc>
              <a:spcBef>
                <a:spcPts val="0"/>
              </a:spcBef>
              <a:spcAft>
                <a:spcPts val="0"/>
              </a:spcAft>
              <a:buSzPts val="1800"/>
              <a:buFont typeface="Courier New"/>
              <a:buChar char="•"/>
            </a:pPr>
            <a:r>
              <a:rPr b="1" lang="en">
                <a:latin typeface="Courier New"/>
                <a:ea typeface="Courier New"/>
                <a:cs typeface="Courier New"/>
                <a:sym typeface="Courier New"/>
              </a:rPr>
              <a:t>dedup</a:t>
            </a:r>
            <a:endParaRPr b="1">
              <a:latin typeface="Courier New"/>
              <a:ea typeface="Courier New"/>
              <a:cs typeface="Courier New"/>
              <a:sym typeface="Courier New"/>
            </a:endParaRPr>
          </a:p>
          <a:p>
            <a:pPr indent="-273050" lvl="1" marL="685800" marR="0" rtl="0" algn="l">
              <a:lnSpc>
                <a:spcPct val="115000"/>
              </a:lnSpc>
              <a:spcBef>
                <a:spcPts val="0"/>
              </a:spcBef>
              <a:spcAft>
                <a:spcPts val="0"/>
              </a:spcAft>
              <a:buSzPts val="1700"/>
              <a:buChar char="•"/>
            </a:pPr>
            <a:r>
              <a:rPr lang="en"/>
              <a:t>Removes duplicates</a:t>
            </a:r>
            <a:endParaRPr/>
          </a:p>
          <a:p>
            <a:pPr indent="-279400" lvl="0" marL="342900" rtl="0" algn="l">
              <a:lnSpc>
                <a:spcPct val="115000"/>
              </a:lnSpc>
              <a:spcBef>
                <a:spcPts val="0"/>
              </a:spcBef>
              <a:spcAft>
                <a:spcPts val="0"/>
              </a:spcAft>
              <a:buSzPts val="1800"/>
              <a:buFont typeface="Courier New"/>
              <a:buChar char="•"/>
            </a:pPr>
            <a:r>
              <a:rPr b="1" lang="en">
                <a:latin typeface="Courier New"/>
                <a:ea typeface="Courier New"/>
                <a:cs typeface="Courier New"/>
                <a:sym typeface="Courier New"/>
              </a:rPr>
              <a:t>table</a:t>
            </a:r>
            <a:endParaRPr b="1">
              <a:latin typeface="Courier New"/>
              <a:ea typeface="Courier New"/>
              <a:cs typeface="Courier New"/>
              <a:sym typeface="Courier New"/>
            </a:endParaRPr>
          </a:p>
          <a:p>
            <a:pPr indent="-273050" lvl="1" marL="685800" marR="0" rtl="0" algn="l">
              <a:lnSpc>
                <a:spcPct val="115000"/>
              </a:lnSpc>
              <a:spcBef>
                <a:spcPts val="0"/>
              </a:spcBef>
              <a:spcAft>
                <a:spcPts val="0"/>
              </a:spcAft>
              <a:buSzPts val="1700"/>
              <a:buChar char="•"/>
            </a:pPr>
            <a:r>
              <a:rPr lang="en"/>
              <a:t>Builds a table with the specified fields</a:t>
            </a:r>
            <a:endParaRPr b="1">
              <a:latin typeface="Courier New"/>
              <a:ea typeface="Courier New"/>
              <a:cs typeface="Courier New"/>
              <a:sym typeface="Courier New"/>
            </a:endParaRPr>
          </a:p>
          <a:p>
            <a:pPr indent="0" lvl="0" marL="0" rtl="0" algn="l">
              <a:spcBef>
                <a:spcPts val="800"/>
              </a:spcBef>
              <a:spcAft>
                <a:spcPts val="0"/>
              </a:spcAft>
              <a:buNone/>
            </a:pPr>
            <a:r>
              <a:t/>
            </a:r>
            <a:endParaRPr/>
          </a:p>
        </p:txBody>
      </p:sp>
      <p:sp>
        <p:nvSpPr>
          <p:cNvPr id="278" name="Google Shape;278;p5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Basic Searching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284" name="Google Shape;284;p51"/>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LAB 01: </a:t>
            </a:r>
            <a:r>
              <a:rPr b="1" lang="en" sz="2700">
                <a:latin typeface="Helvetica Neue"/>
                <a:ea typeface="Helvetica Neue"/>
                <a:cs typeface="Helvetica Neue"/>
                <a:sym typeface="Helvetica Neue"/>
              </a:rPr>
              <a:t>Run Basic Searches</a:t>
            </a:r>
            <a:endParaRPr b="1" sz="2700">
              <a:latin typeface="Helvetica Neue"/>
              <a:ea typeface="Helvetica Neue"/>
              <a:cs typeface="Helvetica Neue"/>
              <a:sym typeface="Helvetica Neue"/>
            </a:endParaRPr>
          </a:p>
        </p:txBody>
      </p:sp>
      <p:pic>
        <p:nvPicPr>
          <p:cNvPr id="285" name="Google Shape;285;p51"/>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Run Basic Searches: Lab time</a:t>
            </a:r>
            <a:endParaRPr/>
          </a:p>
        </p:txBody>
      </p:sp>
      <p:sp>
        <p:nvSpPr>
          <p:cNvPr id="291" name="Google Shape;291;p5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Feed data and play with it </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Example :</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t>Let's find no. of users from the logs</a:t>
            </a:r>
            <a:endParaRPr/>
          </a:p>
          <a:p>
            <a:pPr indent="0" lvl="0" marL="0" rtl="0" algn="l">
              <a:lnSpc>
                <a:spcPct val="115000"/>
              </a:lnSpc>
              <a:spcBef>
                <a:spcPts val="800"/>
              </a:spcBef>
              <a:spcAft>
                <a:spcPts val="0"/>
              </a:spcAft>
              <a:buNone/>
            </a:pPr>
            <a:r>
              <a:rPr lang="en"/>
              <a:t>Navigate Search app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Load DataSet</a:t>
            </a:r>
            <a:endParaRPr/>
          </a:p>
        </p:txBody>
      </p:sp>
      <p:sp>
        <p:nvSpPr>
          <p:cNvPr id="297" name="Google Shape;297;p53"/>
          <p:cNvSpPr txBox="1"/>
          <p:nvPr>
            <p:ph idx="4294967295" type="body"/>
          </p:nvPr>
        </p:nvSpPr>
        <p:spPr>
          <a:xfrm>
            <a:off x="621000" y="1208167"/>
            <a:ext cx="7884000" cy="518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lang="en"/>
              <a:t>Upload</a:t>
            </a:r>
            <a:r>
              <a:rPr lang="en"/>
              <a:t> </a:t>
            </a:r>
            <a:r>
              <a:rPr b="1" lang="en" u="sng">
                <a:solidFill>
                  <a:schemeClr val="hlink"/>
                </a:solidFill>
                <a:latin typeface="Courier New"/>
                <a:ea typeface="Courier New"/>
                <a:cs typeface="Courier New"/>
                <a:sym typeface="Courier New"/>
                <a:hlinkClick r:id="rId3"/>
              </a:rPr>
              <a:t>userdataset</a:t>
            </a:r>
            <a:r>
              <a:rPr lang="en"/>
              <a:t> data in Splunk</a:t>
            </a:r>
            <a:endParaRPr/>
          </a:p>
        </p:txBody>
      </p:sp>
      <p:pic>
        <p:nvPicPr>
          <p:cNvPr id="298" name="Google Shape;298;p53"/>
          <p:cNvPicPr preferRelativeResize="0"/>
          <p:nvPr/>
        </p:nvPicPr>
        <p:blipFill>
          <a:blip r:embed="rId4">
            <a:alphaModFix/>
          </a:blip>
          <a:stretch>
            <a:fillRect/>
          </a:stretch>
        </p:blipFill>
        <p:spPr>
          <a:xfrm>
            <a:off x="677775" y="1879509"/>
            <a:ext cx="6900863" cy="21216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Load Dataset</a:t>
            </a:r>
            <a:endParaRPr/>
          </a:p>
        </p:txBody>
      </p:sp>
      <p:pic>
        <p:nvPicPr>
          <p:cNvPr id="304" name="Google Shape;304;p54"/>
          <p:cNvPicPr preferRelativeResize="0"/>
          <p:nvPr/>
        </p:nvPicPr>
        <p:blipFill>
          <a:blip r:embed="rId3">
            <a:alphaModFix/>
          </a:blip>
          <a:stretch>
            <a:fillRect/>
          </a:stretch>
        </p:blipFill>
        <p:spPr>
          <a:xfrm>
            <a:off x="1360884" y="1233956"/>
            <a:ext cx="6422231" cy="33504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5"/>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Set the Default Source Type</a:t>
            </a:r>
            <a:endParaRPr/>
          </a:p>
        </p:txBody>
      </p:sp>
      <p:pic>
        <p:nvPicPr>
          <p:cNvPr id="310" name="Google Shape;310;p55"/>
          <p:cNvPicPr preferRelativeResize="0"/>
          <p:nvPr/>
        </p:nvPicPr>
        <p:blipFill>
          <a:blip r:embed="rId3">
            <a:alphaModFix/>
          </a:blip>
          <a:stretch>
            <a:fillRect/>
          </a:stretch>
        </p:blipFill>
        <p:spPr>
          <a:xfrm>
            <a:off x="1203843" y="1006369"/>
            <a:ext cx="6464811" cy="3849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86" name="Google Shape;86;p2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a:t>
            </a:r>
            <a:endParaRPr/>
          </a:p>
          <a:p>
            <a:pPr indent="-342900" lvl="0" marL="457200" rtl="0" algn="l">
              <a:lnSpc>
                <a:spcPct val="115000"/>
              </a:lnSpc>
              <a:spcBef>
                <a:spcPts val="0"/>
              </a:spcBef>
              <a:spcAft>
                <a:spcPts val="0"/>
              </a:spcAft>
              <a:buSzPts val="1800"/>
              <a:buChar char="•"/>
            </a:pPr>
            <a:r>
              <a:rPr lang="en"/>
              <a:t>Understand search language syntax concepts</a:t>
            </a:r>
            <a:endParaRPr/>
          </a:p>
          <a:p>
            <a:pPr indent="-342900" lvl="0" marL="457200" rtl="0" algn="l">
              <a:lnSpc>
                <a:spcPct val="115000"/>
              </a:lnSpc>
              <a:spcBef>
                <a:spcPts val="0"/>
              </a:spcBef>
              <a:spcAft>
                <a:spcPts val="0"/>
              </a:spcAft>
              <a:buSzPts val="1800"/>
              <a:buChar char="•"/>
            </a:pPr>
            <a:r>
              <a:rPr lang="en"/>
              <a:t>Review fields and use the fields command </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a:t>
            </a:r>
            <a:endParaRPr/>
          </a:p>
          <a:p>
            <a:pPr indent="-342900" lvl="0" marL="457200" rtl="0" algn="l">
              <a:lnSpc>
                <a:spcPct val="115000"/>
              </a:lnSpc>
              <a:spcBef>
                <a:spcPts val="0"/>
              </a:spcBef>
              <a:spcAft>
                <a:spcPts val="0"/>
              </a:spcAft>
              <a:buSzPts val="1800"/>
              <a:buChar char="•"/>
            </a:pPr>
            <a:r>
              <a:rPr lang="en"/>
              <a:t>Joins </a:t>
            </a:r>
            <a:endParaRPr/>
          </a:p>
          <a:p>
            <a:pPr indent="-342900" lvl="0" marL="457200" rtl="0" algn="l">
              <a:lnSpc>
                <a:spcPct val="115000"/>
              </a:lnSpc>
              <a:spcBef>
                <a:spcPts val="0"/>
              </a:spcBef>
              <a:spcAft>
                <a:spcPts val="0"/>
              </a:spcAft>
              <a:buSzPts val="1800"/>
              <a:buChar char="•"/>
            </a:pPr>
            <a:r>
              <a:rPr lang="en"/>
              <a:t>Parallel Coordinates Query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Set Host Field Value</a:t>
            </a:r>
            <a:endParaRPr/>
          </a:p>
        </p:txBody>
      </p:sp>
      <p:pic>
        <p:nvPicPr>
          <p:cNvPr id="316" name="Google Shape;316;p56"/>
          <p:cNvPicPr preferRelativeResize="0"/>
          <p:nvPr/>
        </p:nvPicPr>
        <p:blipFill>
          <a:blip r:embed="rId3">
            <a:alphaModFix/>
          </a:blip>
          <a:stretch>
            <a:fillRect/>
          </a:stretch>
        </p:blipFill>
        <p:spPr>
          <a:xfrm>
            <a:off x="1395215" y="1007231"/>
            <a:ext cx="6353570" cy="38285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Review </a:t>
            </a:r>
            <a:endParaRPr/>
          </a:p>
        </p:txBody>
      </p:sp>
      <p:pic>
        <p:nvPicPr>
          <p:cNvPr id="322" name="Google Shape;322;p57"/>
          <p:cNvPicPr preferRelativeResize="0"/>
          <p:nvPr/>
        </p:nvPicPr>
        <p:blipFill>
          <a:blip r:embed="rId3">
            <a:alphaModFix/>
          </a:blip>
          <a:stretch>
            <a:fillRect/>
          </a:stretch>
        </p:blipFill>
        <p:spPr>
          <a:xfrm>
            <a:off x="921544" y="1154306"/>
            <a:ext cx="7300913" cy="29789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8"/>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Enter New Search Query</a:t>
            </a:r>
            <a:endParaRPr/>
          </a:p>
        </p:txBody>
      </p:sp>
      <p:pic>
        <p:nvPicPr>
          <p:cNvPr id="328" name="Google Shape;328;p58"/>
          <p:cNvPicPr preferRelativeResize="0"/>
          <p:nvPr/>
        </p:nvPicPr>
        <p:blipFill>
          <a:blip r:embed="rId3">
            <a:alphaModFix/>
          </a:blip>
          <a:stretch>
            <a:fillRect/>
          </a:stretch>
        </p:blipFill>
        <p:spPr>
          <a:xfrm>
            <a:off x="1334559" y="1014469"/>
            <a:ext cx="6474881" cy="383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Basic Searching</a:t>
            </a:r>
            <a:endParaRPr/>
          </a:p>
        </p:txBody>
      </p:sp>
      <p:sp>
        <p:nvSpPr>
          <p:cNvPr id="334" name="Google Shape;334;p59"/>
          <p:cNvSpPr txBox="1"/>
          <p:nvPr>
            <p:ph idx="1" type="body"/>
          </p:nvPr>
        </p:nvSpPr>
        <p:spPr>
          <a:xfrm>
            <a:off x="465750" y="906124"/>
            <a:ext cx="5913000" cy="25767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800"/>
              </a:spcAft>
              <a:buNone/>
            </a:pPr>
            <a:r>
              <a:rPr lang="en"/>
              <a:t>Constructing a basic search</a:t>
            </a:r>
            <a:endParaRPr/>
          </a:p>
        </p:txBody>
      </p:sp>
      <p:pic>
        <p:nvPicPr>
          <p:cNvPr id="335" name="Google Shape;335;p59"/>
          <p:cNvPicPr preferRelativeResize="0"/>
          <p:nvPr/>
        </p:nvPicPr>
        <p:blipFill>
          <a:blip r:embed="rId3">
            <a:alphaModFix/>
          </a:blip>
          <a:stretch>
            <a:fillRect/>
          </a:stretch>
        </p:blipFill>
        <p:spPr>
          <a:xfrm>
            <a:off x="667359" y="1960950"/>
            <a:ext cx="4850606" cy="1221581"/>
          </a:xfrm>
          <a:prstGeom prst="rect">
            <a:avLst/>
          </a:prstGeom>
          <a:noFill/>
          <a:ln>
            <a:noFill/>
          </a:ln>
        </p:spPr>
      </p:pic>
      <p:sp>
        <p:nvSpPr>
          <p:cNvPr id="336" name="Google Shape;336;p59"/>
          <p:cNvSpPr/>
          <p:nvPr/>
        </p:nvSpPr>
        <p:spPr>
          <a:xfrm>
            <a:off x="667369" y="3332644"/>
            <a:ext cx="7630200" cy="1101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15000"/>
              </a:lnSpc>
              <a:spcBef>
                <a:spcPts val="800"/>
              </a:spcBef>
              <a:spcAft>
                <a:spcPts val="0"/>
              </a:spcAft>
              <a:buNone/>
            </a:pPr>
            <a:r>
              <a:rPr lang="en" sz="1600">
                <a:solidFill>
                  <a:srgbClr val="3F3F3F"/>
                </a:solidFill>
                <a:latin typeface="Courier New"/>
                <a:ea typeface="Courier New"/>
                <a:cs typeface="Courier New"/>
                <a:sym typeface="Courier New"/>
              </a:rPr>
              <a:t>host="userdataset" domain=* usr=* type=fail* OR lock* | table _time usr domain type | rename _time AS Time usr AS User | sort -Time</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a:t>
            </a:r>
            <a:endParaRPr/>
          </a:p>
        </p:txBody>
      </p:sp>
      <p:pic>
        <p:nvPicPr>
          <p:cNvPr id="342" name="Google Shape;342;p60"/>
          <p:cNvPicPr preferRelativeResize="0"/>
          <p:nvPr/>
        </p:nvPicPr>
        <p:blipFill>
          <a:blip r:embed="rId3">
            <a:alphaModFix/>
          </a:blip>
          <a:stretch>
            <a:fillRect/>
          </a:stretch>
        </p:blipFill>
        <p:spPr>
          <a:xfrm>
            <a:off x="1132163" y="983681"/>
            <a:ext cx="6712670" cy="39140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348" name="Google Shape;348;p61"/>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a:t>
            </a:r>
            <a:r>
              <a:rPr b="1" lang="en" sz="2700">
                <a:latin typeface="Helvetica Neue"/>
                <a:ea typeface="Helvetica Neue"/>
                <a:cs typeface="Helvetica Neue"/>
                <a:sym typeface="Helvetica Neue"/>
              </a:rPr>
              <a:t>LAB 01</a:t>
            </a:r>
            <a:endParaRPr b="1" sz="2700">
              <a:latin typeface="Helvetica Neue"/>
              <a:ea typeface="Helvetica Neue"/>
              <a:cs typeface="Helvetica Neue"/>
              <a:sym typeface="Helvetica Neue"/>
            </a:endParaRPr>
          </a:p>
        </p:txBody>
      </p:sp>
      <p:pic>
        <p:nvPicPr>
          <p:cNvPr id="349" name="Google Shape;349;p61"/>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355" name="Google Shape;355;p6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What splunk is not good for</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Splunk is not good for</a:t>
            </a:r>
            <a:endParaRPr/>
          </a:p>
        </p:txBody>
      </p:sp>
      <p:sp>
        <p:nvSpPr>
          <p:cNvPr id="361" name="Google Shape;361;p63"/>
          <p:cNvSpPr txBox="1"/>
          <p:nvPr>
            <p:ph idx="1" type="body"/>
          </p:nvPr>
        </p:nvSpPr>
        <p:spPr>
          <a:xfrm>
            <a:off x="630000" y="1137850"/>
            <a:ext cx="7884000" cy="35937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Not an Open Source </a:t>
            </a:r>
            <a:endParaRPr/>
          </a:p>
          <a:p>
            <a:pPr indent="-342900" lvl="0" marL="457200" rtl="0" algn="l">
              <a:lnSpc>
                <a:spcPct val="115000"/>
              </a:lnSpc>
              <a:spcBef>
                <a:spcPts val="0"/>
              </a:spcBef>
              <a:spcAft>
                <a:spcPts val="0"/>
              </a:spcAft>
              <a:buSzPts val="1800"/>
              <a:buChar char="•"/>
            </a:pPr>
            <a:r>
              <a:rPr lang="en"/>
              <a:t>Expensive</a:t>
            </a:r>
            <a:endParaRPr/>
          </a:p>
          <a:p>
            <a:pPr indent="-342900" lvl="0" marL="457200" rtl="0" algn="l">
              <a:lnSpc>
                <a:spcPct val="115000"/>
              </a:lnSpc>
              <a:spcBef>
                <a:spcPts val="0"/>
              </a:spcBef>
              <a:spcAft>
                <a:spcPts val="0"/>
              </a:spcAft>
              <a:buSzPts val="1800"/>
              <a:buChar char="•"/>
            </a:pPr>
            <a:r>
              <a:rPr lang="en"/>
              <a:t>Licensing</a:t>
            </a:r>
            <a:endParaRPr/>
          </a:p>
          <a:p>
            <a:pPr indent="-342900" lvl="0" marL="457200" rtl="0" algn="l">
              <a:lnSpc>
                <a:spcPct val="115000"/>
              </a:lnSpc>
              <a:spcBef>
                <a:spcPts val="0"/>
              </a:spcBef>
              <a:spcAft>
                <a:spcPts val="0"/>
              </a:spcAft>
              <a:buSzPts val="1800"/>
              <a:buChar char="•"/>
            </a:pPr>
            <a:r>
              <a:rPr lang="en"/>
              <a:t>Not a Data science tool like jupyter</a:t>
            </a:r>
            <a:endParaRPr/>
          </a:p>
          <a:p>
            <a:pPr indent="-342900" lvl="0" marL="457200" rtl="0" algn="l">
              <a:lnSpc>
                <a:spcPct val="115000"/>
              </a:lnSpc>
              <a:spcBef>
                <a:spcPts val="0"/>
              </a:spcBef>
              <a:spcAft>
                <a:spcPts val="0"/>
              </a:spcAft>
              <a:buSzPts val="1800"/>
              <a:buChar char="•"/>
            </a:pPr>
            <a:r>
              <a:rPr lang="en"/>
              <a:t>Data Ingestion : </a:t>
            </a:r>
            <a:endParaRPr/>
          </a:p>
          <a:p>
            <a:pPr indent="-342900" lvl="0" marL="457200" rtl="0" algn="l">
              <a:lnSpc>
                <a:spcPct val="115000"/>
              </a:lnSpc>
              <a:spcBef>
                <a:spcPts val="0"/>
              </a:spcBef>
              <a:spcAft>
                <a:spcPts val="0"/>
              </a:spcAft>
              <a:buSzPts val="1800"/>
              <a:buChar char="•"/>
            </a:pPr>
            <a:r>
              <a:rPr lang="en"/>
              <a:t>Splunk works very well with certain kinds of data–particularly time series data and log files. However, if your data doesn’t fit that description, you very well may encounter serious difficulties getting your data into Splunk. In contrast, both Python and R have a robust collection of modules which will enable you to parse all kinds of data quickly, easily and without having to pay licensing costs or move the data around.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367" name="Google Shape;367;p6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Recommended Log Formats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type="title"/>
          </p:nvPr>
        </p:nvSpPr>
        <p:spPr>
          <a:xfrm>
            <a:off x="730474" y="222375"/>
            <a:ext cx="74637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Recommended Log Formats : Log Formatting</a:t>
            </a:r>
            <a:endParaRPr/>
          </a:p>
        </p:txBody>
      </p:sp>
      <p:sp>
        <p:nvSpPr>
          <p:cNvPr id="373" name="Google Shape;373;p6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Use clear key-value pairs :</a:t>
            </a:r>
            <a:r>
              <a:rPr lang="en"/>
              <a:t> timestamp key=value key=value key=value key=value key=value key=value key=value key=value  </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Create events that humans can read :</a:t>
            </a:r>
            <a:r>
              <a:rPr lang="en"/>
              <a:t> [Timestamp] Hostname HostIP=IPaddress Service=ServiceName ClientIP=IPaddress SrcPor=port# DestPort=port# UID=value</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Use timestamps for every event :</a:t>
            </a:r>
            <a:r>
              <a:rPr lang="en"/>
              <a:t> Timestamp] Hostname HostIP=IPaddress Service=ServiceName ClientIP=IPaddress SrcPor=port# DestPort=port# UID=value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92" name="Google Shape;92;p21"/>
          <p:cNvSpPr txBox="1"/>
          <p:nvPr>
            <p:ph idx="1" type="body"/>
          </p:nvPr>
        </p:nvSpPr>
        <p:spPr>
          <a:xfrm>
            <a:off x="630000" y="1185400"/>
            <a:ext cx="7884000" cy="3425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sz="2000">
                <a:latin typeface="Helvetica Neue"/>
                <a:ea typeface="Helvetica Neue"/>
                <a:cs typeface="Helvetica Neue"/>
                <a:sym typeface="Helvetica Neue"/>
              </a:rPr>
              <a:t>Stats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Understand the stats command</a:t>
            </a:r>
            <a:endParaRPr/>
          </a:p>
          <a:p>
            <a:pPr indent="-342900" lvl="0" marL="457200" rtl="0" algn="l">
              <a:lnSpc>
                <a:spcPct val="115000"/>
              </a:lnSpc>
              <a:spcBef>
                <a:spcPts val="0"/>
              </a:spcBef>
              <a:spcAft>
                <a:spcPts val="0"/>
              </a:spcAft>
              <a:buSzPts val="1800"/>
              <a:buChar char="•"/>
            </a:pPr>
            <a:r>
              <a:rPr lang="en"/>
              <a:t>Display top and rare values for given fields</a:t>
            </a:r>
            <a:endParaRPr/>
          </a:p>
          <a:p>
            <a:pPr indent="-342900" lvl="0" marL="457200" rtl="0" algn="l">
              <a:lnSpc>
                <a:spcPct val="115000"/>
              </a:lnSpc>
              <a:spcBef>
                <a:spcPts val="0"/>
              </a:spcBef>
              <a:spcAft>
                <a:spcPts val="0"/>
              </a:spcAft>
              <a:buSzPts val="1800"/>
              <a:buChar char="•"/>
            </a:pPr>
            <a:r>
              <a:rPr lang="en"/>
              <a:t>EventStats vs StreamStats</a:t>
            </a:r>
            <a:endParaRPr/>
          </a:p>
          <a:p>
            <a:pPr indent="0" lvl="0" marL="0" marR="0" rtl="0" algn="l">
              <a:lnSpc>
                <a:spcPct val="90000"/>
              </a:lnSpc>
              <a:spcBef>
                <a:spcPts val="800"/>
              </a:spcBef>
              <a:spcAft>
                <a:spcPts val="0"/>
              </a:spcAft>
              <a:buNone/>
            </a:pPr>
            <a:r>
              <a:rPr b="1" lang="en" sz="2000">
                <a:latin typeface="Helvetica Neue"/>
                <a:ea typeface="Helvetica Neue"/>
                <a:cs typeface="Helvetica Neue"/>
                <a:sym typeface="Helvetica Neue"/>
              </a:rPr>
              <a:t>Tags and Event Types</a:t>
            </a:r>
            <a:endParaRPr b="1" sz="2000">
              <a:latin typeface="Helvetica Neue"/>
              <a:ea typeface="Helvetica Neue"/>
              <a:cs typeface="Helvetica Neue"/>
              <a:sym typeface="Helvetica Neue"/>
            </a:endParaRPr>
          </a:p>
          <a:p>
            <a:pPr indent="-342900" lvl="0" marL="457200" marR="0" rtl="0" algn="l">
              <a:lnSpc>
                <a:spcPct val="115000"/>
              </a:lnSpc>
              <a:spcBef>
                <a:spcPts val="800"/>
              </a:spcBef>
              <a:spcAft>
                <a:spcPts val="0"/>
              </a:spcAft>
              <a:buSzPts val="1800"/>
              <a:buChar char="•"/>
            </a:pPr>
            <a:r>
              <a:rPr lang="en"/>
              <a:t>Understand the eval command </a:t>
            </a:r>
            <a:endParaRPr/>
          </a:p>
          <a:p>
            <a:pPr indent="-342900" lvl="0" marL="457200" marR="0" rtl="0" algn="l">
              <a:lnSpc>
                <a:spcPct val="115000"/>
              </a:lnSpc>
              <a:spcBef>
                <a:spcPts val="0"/>
              </a:spcBef>
              <a:spcAft>
                <a:spcPts val="0"/>
              </a:spcAft>
              <a:buSzPts val="1800"/>
              <a:buChar char="•"/>
            </a:pPr>
            <a:r>
              <a:rPr lang="en"/>
              <a:t>Perform calculations on field values</a:t>
            </a:r>
            <a:endParaRPr/>
          </a:p>
          <a:p>
            <a:pPr indent="-342900" lvl="0" marL="457200" marR="0" rtl="0" algn="l">
              <a:lnSpc>
                <a:spcPct val="115000"/>
              </a:lnSpc>
              <a:spcBef>
                <a:spcPts val="0"/>
              </a:spcBef>
              <a:spcAft>
                <a:spcPts val="0"/>
              </a:spcAft>
              <a:buSzPts val="1800"/>
              <a:buChar char="•"/>
            </a:pPr>
            <a:r>
              <a:rPr lang="en"/>
              <a:t>Convert round and format field values</a:t>
            </a:r>
            <a:endParaRPr/>
          </a:p>
          <a:p>
            <a:pPr indent="-342900" lvl="0" marL="457200" marR="0" rtl="0" algn="l">
              <a:lnSpc>
                <a:spcPct val="115000"/>
              </a:lnSpc>
              <a:spcBef>
                <a:spcPts val="0"/>
              </a:spcBef>
              <a:spcAft>
                <a:spcPts val="0"/>
              </a:spcAft>
              <a:buSzPts val="1800"/>
              <a:buChar char="•"/>
            </a:pPr>
            <a:r>
              <a:rPr lang="en"/>
              <a:t>Use conditional statements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 Formatting</a:t>
            </a:r>
            <a:endParaRPr/>
          </a:p>
        </p:txBody>
      </p:sp>
      <p:sp>
        <p:nvSpPr>
          <p:cNvPr id="379" name="Google Shape;379;p6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Use unique identifiers (IDs):</a:t>
            </a:r>
            <a:r>
              <a:rPr lang="en"/>
              <a:t> Timestamp] Hostname HostIP=IPaddress Service=ServiceName SrcPor=port# DestPort=port# UID=value AnotherImportantValue=uniqueID</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Log in text format:</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t>For example, don't log the binary data of a JPG file, but do log its image size, creation tool, username, camera, GPS location, and so on.</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Use developer-friendly formats:</a:t>
            </a:r>
            <a:r>
              <a:rPr lang="en"/>
              <a:t> { "sender" : "michael" "recipient": { "name" : "michael", "name" : "andrea", "name" : "itay" } </a:t>
            </a:r>
            <a:endParaRPr/>
          </a:p>
          <a:p>
            <a:pPr indent="0" lvl="0" marL="0" rtl="0" algn="l">
              <a:lnSpc>
                <a:spcPct val="115000"/>
              </a:lnSpc>
              <a:spcBef>
                <a:spcPts val="800"/>
              </a:spcBef>
              <a:spcAft>
                <a:spcPts val="0"/>
              </a:spcAft>
              <a:buNone/>
            </a:pPr>
            <a:r>
              <a:rPr lang="en"/>
              <a:t>Log more than just debugging events: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 Formatting</a:t>
            </a:r>
            <a:endParaRPr/>
          </a:p>
        </p:txBody>
      </p:sp>
      <p:sp>
        <p:nvSpPr>
          <p:cNvPr id="385" name="Google Shape;385;p6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Use categories : For example, use the severity values </a:t>
            </a:r>
            <a:r>
              <a:rPr lang="en">
                <a:solidFill>
                  <a:srgbClr val="980000"/>
                </a:solidFill>
              </a:rPr>
              <a:t>INFO</a:t>
            </a:r>
            <a:r>
              <a:rPr lang="en"/>
              <a:t>, </a:t>
            </a:r>
            <a:r>
              <a:rPr lang="en">
                <a:solidFill>
                  <a:srgbClr val="980000"/>
                </a:solidFill>
              </a:rPr>
              <a:t>WARN</a:t>
            </a:r>
            <a:r>
              <a:rPr lang="en"/>
              <a:t>, </a:t>
            </a:r>
            <a:r>
              <a:rPr lang="en">
                <a:solidFill>
                  <a:srgbClr val="980000"/>
                </a:solidFill>
              </a:rPr>
              <a:t>ERROR</a:t>
            </a:r>
            <a:r>
              <a:rPr lang="en"/>
              <a:t>, and </a:t>
            </a:r>
            <a:r>
              <a:rPr lang="en">
                <a:solidFill>
                  <a:srgbClr val="980000"/>
                </a:solidFill>
              </a:rPr>
              <a:t>DEBUG</a:t>
            </a:r>
            <a:r>
              <a:rPr lang="en"/>
              <a:t>. </a:t>
            </a:r>
            <a:endParaRPr/>
          </a:p>
          <a:p>
            <a:pPr indent="0" lvl="0" marL="0" rtl="0" algn="l">
              <a:lnSpc>
                <a:spcPct val="115000"/>
              </a:lnSpc>
              <a:spcBef>
                <a:spcPts val="800"/>
              </a:spcBef>
              <a:spcAft>
                <a:spcPts val="0"/>
              </a:spcAft>
              <a:buNone/>
            </a:pPr>
            <a:r>
              <a:rPr lang="en"/>
              <a:t>Identify the source: Include the source of the log event, such as the class, function, or filename. </a:t>
            </a:r>
            <a:endParaRPr/>
          </a:p>
          <a:p>
            <a:pPr indent="0" lvl="0" marL="0" rtl="0" algn="l">
              <a:lnSpc>
                <a:spcPct val="115000"/>
              </a:lnSpc>
              <a:spcBef>
                <a:spcPts val="800"/>
              </a:spcBef>
              <a:spcAft>
                <a:spcPts val="0"/>
              </a:spcAft>
              <a:buNone/>
            </a:pPr>
            <a:r>
              <a:rPr lang="en"/>
              <a:t>Keep multi-line events to a minimum:Multi-line events generate a lot of segments, which can affect indexing and search speed, as well as disk compression.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 Formatting</a:t>
            </a:r>
            <a:endParaRPr/>
          </a:p>
        </p:txBody>
      </p:sp>
      <p:sp>
        <p:nvSpPr>
          <p:cNvPr id="391" name="Google Shape;391;p6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Consider breaking multi-line events into separate events. </a:t>
            </a:r>
            <a:endParaRPr/>
          </a:p>
          <a:p>
            <a:pPr indent="0" lvl="0" marL="0" rtl="0" algn="l">
              <a:lnSpc>
                <a:spcPct val="115000"/>
              </a:lnSpc>
              <a:spcBef>
                <a:spcPts val="800"/>
              </a:spcBef>
              <a:spcAft>
                <a:spcPts val="0"/>
              </a:spcAft>
              <a:buNone/>
            </a:pPr>
            <a:r>
              <a:rPr lang="en"/>
              <a:t>Log locally to files : </a:t>
            </a:r>
            <a:endParaRPr/>
          </a:p>
          <a:p>
            <a:pPr indent="0" lvl="0" marL="0" rtl="0" algn="l">
              <a:lnSpc>
                <a:spcPct val="115000"/>
              </a:lnSpc>
              <a:spcBef>
                <a:spcPts val="800"/>
              </a:spcBef>
              <a:spcAft>
                <a:spcPts val="0"/>
              </a:spcAft>
              <a:buNone/>
            </a:pPr>
            <a:r>
              <a:rPr lang="en"/>
              <a:t>Use Splunk forwarders</a:t>
            </a:r>
            <a:endParaRPr/>
          </a:p>
          <a:p>
            <a:pPr indent="0" lvl="0" marL="0" rtl="0" algn="l">
              <a:lnSpc>
                <a:spcPct val="115000"/>
              </a:lnSpc>
              <a:spcBef>
                <a:spcPts val="800"/>
              </a:spcBef>
              <a:spcAft>
                <a:spcPts val="0"/>
              </a:spcAft>
              <a:buNone/>
            </a:pPr>
            <a:r>
              <a:rPr lang="en"/>
              <a:t>Use rotation policies</a:t>
            </a:r>
            <a:endParaRPr/>
          </a:p>
          <a:p>
            <a:pPr indent="0" lvl="0" marL="0" rtl="0" algn="l">
              <a:lnSpc>
                <a:spcPct val="115000"/>
              </a:lnSpc>
              <a:spcBef>
                <a:spcPts val="800"/>
              </a:spcBef>
              <a:spcAft>
                <a:spcPts val="0"/>
              </a:spcAft>
              <a:buClr>
                <a:schemeClr val="dk1"/>
              </a:buClr>
              <a:buSzPts val="1100"/>
              <a:buFont typeface="Arial"/>
              <a:buNone/>
            </a:pPr>
            <a:r>
              <a:rPr lang="en"/>
              <a:t>Collect events from everything, everywhere</a:t>
            </a:r>
            <a:endParaRPr/>
          </a:p>
          <a:p>
            <a:pPr indent="0" lvl="0" marL="0" rtl="0" algn="l">
              <a:lnSpc>
                <a:spcPct val="115000"/>
              </a:lnSpc>
              <a:spcBef>
                <a:spcPts val="8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397" name="Google Shape;397;p6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Identify the contents of search results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Feed Data into Splunk and Index</a:t>
            </a:r>
            <a:endParaRPr/>
          </a:p>
        </p:txBody>
      </p:sp>
      <p:pic>
        <p:nvPicPr>
          <p:cNvPr id="403" name="Google Shape;403;p70"/>
          <p:cNvPicPr preferRelativeResize="0"/>
          <p:nvPr/>
        </p:nvPicPr>
        <p:blipFill>
          <a:blip r:embed="rId3">
            <a:alphaModFix/>
          </a:blip>
          <a:stretch>
            <a:fillRect/>
          </a:stretch>
        </p:blipFill>
        <p:spPr>
          <a:xfrm>
            <a:off x="562575" y="1049950"/>
            <a:ext cx="7932375" cy="3578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Understanding How Splunk Indexes Data</a:t>
            </a:r>
            <a:endParaRPr/>
          </a:p>
        </p:txBody>
      </p:sp>
      <p:pic>
        <p:nvPicPr>
          <p:cNvPr id="409" name="Google Shape;409;p71"/>
          <p:cNvPicPr preferRelativeResize="0"/>
          <p:nvPr/>
        </p:nvPicPr>
        <p:blipFill>
          <a:blip r:embed="rId3">
            <a:alphaModFix/>
          </a:blip>
          <a:stretch>
            <a:fillRect/>
          </a:stretch>
        </p:blipFill>
        <p:spPr>
          <a:xfrm>
            <a:off x="618938" y="1045725"/>
            <a:ext cx="7906124" cy="36346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Let’s check the data</a:t>
            </a:r>
            <a:endParaRPr/>
          </a:p>
        </p:txBody>
      </p:sp>
      <p:sp>
        <p:nvSpPr>
          <p:cNvPr id="415" name="Google Shape;415;p7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That’s so meta</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Splunk automatically assigns metadata to the entire source unless you specify what the metadata should be</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The default metadata assignments are as follows</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a:p>
        </p:txBody>
      </p:sp>
      <p:pic>
        <p:nvPicPr>
          <p:cNvPr id="416" name="Google Shape;416;p72"/>
          <p:cNvPicPr preferRelativeResize="0"/>
          <p:nvPr/>
        </p:nvPicPr>
        <p:blipFill>
          <a:blip r:embed="rId3">
            <a:alphaModFix/>
          </a:blip>
          <a:stretch>
            <a:fillRect/>
          </a:stretch>
        </p:blipFill>
        <p:spPr>
          <a:xfrm>
            <a:off x="1221675" y="2835075"/>
            <a:ext cx="6700626" cy="1698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Indexes</a:t>
            </a:r>
            <a:endParaRPr/>
          </a:p>
        </p:txBody>
      </p:sp>
      <p:sp>
        <p:nvSpPr>
          <p:cNvPr id="422" name="Google Shape;422;p7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The repository for data. When the Splunk platform indexes raw data, it transforms the data into searchable events. </a:t>
            </a:r>
            <a:endParaRPr/>
          </a:p>
          <a:p>
            <a:pPr indent="0" lvl="0" marL="0" rtl="0" algn="l">
              <a:lnSpc>
                <a:spcPct val="115000"/>
              </a:lnSpc>
              <a:spcBef>
                <a:spcPts val="800"/>
              </a:spcBef>
              <a:spcAft>
                <a:spcPts val="0"/>
              </a:spcAft>
              <a:buNone/>
            </a:pPr>
            <a:r>
              <a:rPr lang="en"/>
              <a:t>Indexes reside in flat files on the indexer. </a:t>
            </a:r>
            <a:endParaRPr/>
          </a:p>
          <a:p>
            <a:pPr indent="0" lvl="0" marL="0" rtl="0" algn="l">
              <a:lnSpc>
                <a:spcPct val="115000"/>
              </a:lnSpc>
              <a:spcBef>
                <a:spcPts val="800"/>
              </a:spcBef>
              <a:spcAft>
                <a:spcPts val="0"/>
              </a:spcAft>
              <a:buNone/>
            </a:pPr>
            <a:r>
              <a:rPr lang="en"/>
              <a:t>There are two types of indexes: </a:t>
            </a:r>
            <a:endParaRPr/>
          </a:p>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Events indexes.</a:t>
            </a:r>
            <a:r>
              <a:rPr lang="en"/>
              <a:t> Events indexes are the default type of index. They can hold any type of data. </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Metrics indexes.</a:t>
            </a:r>
            <a:r>
              <a:rPr lang="en"/>
              <a:t> Metrics indexes hold only metric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Indexes</a:t>
            </a:r>
            <a:endParaRPr/>
          </a:p>
        </p:txBody>
      </p:sp>
      <p:sp>
        <p:nvSpPr>
          <p:cNvPr id="428" name="Google Shape;428;p7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In general, the act of processing raw data and adding the processed data to an index. Specifically, indexing is the third segment of the data pipeline, in which the indexer takes parsed events and writes them to the search index on disk.</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Indexes are how you control access to data and it’s retention period.</a:t>
            </a:r>
            <a:endParaRPr b="1">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Importance of </a:t>
            </a:r>
            <a:r>
              <a:rPr lang="en"/>
              <a:t>Indexes</a:t>
            </a:r>
            <a:endParaRPr/>
          </a:p>
        </p:txBody>
      </p:sp>
      <p:sp>
        <p:nvSpPr>
          <p:cNvPr id="434" name="Google Shape;434;p75"/>
          <p:cNvSpPr txBox="1"/>
          <p:nvPr>
            <p:ph idx="1" type="body"/>
          </p:nvPr>
        </p:nvSpPr>
        <p:spPr>
          <a:xfrm>
            <a:off x="231025" y="1178025"/>
            <a:ext cx="85692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Scenario : </a:t>
            </a:r>
            <a:r>
              <a:rPr lang="en"/>
              <a:t>Consider a “traditional” starting splunk deployment by a security group. You get the IT group to install the universal forwarder sending you logs. Up front they aren’t interested in more than making you go away so they can work the next support ticket. Later, they find out how much access to their own logs in splunk can help operations succeed. Everything is all mixed together; your IDS, mail logs and web logs. Maybe a lot they don’t need to see.</a:t>
            </a:r>
            <a:endParaRPr/>
          </a:p>
          <a:p>
            <a:pPr indent="0" lvl="0" marL="0" rtl="0" algn="l">
              <a:lnSpc>
                <a:spcPct val="115000"/>
              </a:lnSpc>
              <a:spcBef>
                <a:spcPts val="800"/>
              </a:spcBef>
              <a:spcAft>
                <a:spcPts val="0"/>
              </a:spcAft>
              <a:buNone/>
            </a:pPr>
            <a:r>
              <a:rPr lang="en"/>
              <a:t>Splunk will put data into the index named “main” by default. Everyone with a login to splunk can see this index. There is no simple move command once data is in an index to shift it into a new one. It gets to be a bigger mess when start installing apps. Some like the *nix app put everything into an index called “os”.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2"/>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98" name="Google Shape;98;p22"/>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Using REX and RegEX</a:t>
            </a:r>
            <a:endParaRPr/>
          </a:p>
          <a:p>
            <a:pPr indent="0" lvl="0" marL="0" rtl="0" algn="l">
              <a:spcBef>
                <a:spcPts val="800"/>
              </a:spcBef>
              <a:spcAft>
                <a:spcPts val="0"/>
              </a:spcAft>
              <a:buNone/>
            </a:pPr>
            <a:r>
              <a:rPr b="1" lang="en" sz="2000">
                <a:latin typeface="Helvetica Neue"/>
                <a:ea typeface="Helvetica Neue"/>
                <a:cs typeface="Helvetica Neue"/>
                <a:sym typeface="Helvetica Neue"/>
              </a:rPr>
              <a:t>Creating Reports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Create reports and charts</a:t>
            </a:r>
            <a:endParaRPr/>
          </a:p>
          <a:p>
            <a:pPr indent="-342900" lvl="0" marL="457200" rtl="0" algn="l">
              <a:lnSpc>
                <a:spcPct val="115000"/>
              </a:lnSpc>
              <a:spcBef>
                <a:spcPts val="0"/>
              </a:spcBef>
              <a:spcAft>
                <a:spcPts val="0"/>
              </a:spcAft>
              <a:buSzPts val="1800"/>
              <a:buChar char="•"/>
            </a:pPr>
            <a:r>
              <a:rPr lang="en"/>
              <a:t>Chart Functions</a:t>
            </a:r>
            <a:endParaRPr/>
          </a:p>
          <a:p>
            <a:pPr indent="-342900" lvl="0" marL="457200" rtl="0" algn="l">
              <a:lnSpc>
                <a:spcPct val="115000"/>
              </a:lnSpc>
              <a:spcBef>
                <a:spcPts val="0"/>
              </a:spcBef>
              <a:spcAft>
                <a:spcPts val="0"/>
              </a:spcAft>
              <a:buSzPts val="1800"/>
              <a:buChar char="•"/>
            </a:pPr>
            <a:r>
              <a:rPr lang="en"/>
              <a:t>Split values into multiple series</a:t>
            </a:r>
            <a:endParaRPr/>
          </a:p>
          <a:p>
            <a:pPr indent="-342900" lvl="0" marL="457200" rtl="0" algn="l">
              <a:lnSpc>
                <a:spcPct val="115000"/>
              </a:lnSpc>
              <a:spcBef>
                <a:spcPts val="0"/>
              </a:spcBef>
              <a:spcAft>
                <a:spcPts val="0"/>
              </a:spcAft>
              <a:buSzPts val="1800"/>
              <a:buChar char="•"/>
            </a:pPr>
            <a:r>
              <a:rPr lang="en"/>
              <a:t>Apply statistical functions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Naming Convention</a:t>
            </a:r>
            <a:endParaRPr/>
          </a:p>
        </p:txBody>
      </p:sp>
      <p:sp>
        <p:nvSpPr>
          <p:cNvPr id="440" name="Google Shape;440;p76"/>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You should setup different indexes as early on as possible in a new deployment. Above all use a naming convention. Sticking with the default retention period is ok. It’s six years, so you have time to shrink it later. I follow this naming convention.</a:t>
            </a:r>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 os_windows_groupname</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 os_linux_groupname</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a:latin typeface="Helvetica Neue"/>
                <a:ea typeface="Helvetica Neue"/>
                <a:cs typeface="Helvetica Neue"/>
                <a:sym typeface="Helvetica Neue"/>
              </a:rPr>
              <a:t>* os_windows_groupname_secondgroupname</a:t>
            </a:r>
            <a:endParaRPr b="1">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Naming Convention</a:t>
            </a:r>
            <a:endParaRPr/>
          </a:p>
        </p:txBody>
      </p:sp>
      <p:sp>
        <p:nvSpPr>
          <p:cNvPr id="446" name="Google Shape;446;p7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I use underscores in index names.</a:t>
            </a:r>
            <a:endParaRPr/>
          </a:p>
          <a:p>
            <a:pPr indent="-342900" lvl="0" marL="457200" rtl="0" algn="l">
              <a:lnSpc>
                <a:spcPct val="115000"/>
              </a:lnSpc>
              <a:spcBef>
                <a:spcPts val="800"/>
              </a:spcBef>
              <a:spcAft>
                <a:spcPts val="0"/>
              </a:spcAft>
              <a:buSzPts val="1800"/>
              <a:buAutoNum type="arabicPeriod"/>
            </a:pPr>
            <a:r>
              <a:rPr lang="en"/>
              <a:t>This type of index is for OS related logs so it starts with os_. </a:t>
            </a:r>
            <a:endParaRPr/>
          </a:p>
          <a:p>
            <a:pPr indent="-342900" lvl="0" marL="457200" rtl="0" algn="l">
              <a:lnSpc>
                <a:spcPct val="115000"/>
              </a:lnSpc>
              <a:spcBef>
                <a:spcPts val="0"/>
              </a:spcBef>
              <a:spcAft>
                <a:spcPts val="0"/>
              </a:spcAft>
              <a:buSzPts val="1800"/>
              <a:buAutoNum type="arabicPeriod"/>
            </a:pPr>
            <a:r>
              <a:rPr lang="en"/>
              <a:t>The first and often only groupname is the IT or organizational group that owns the systems and provides the logs.</a:t>
            </a:r>
            <a:endParaRPr/>
          </a:p>
          <a:p>
            <a:pPr indent="-342900" lvl="0" marL="457200" rtl="0" algn="l">
              <a:lnSpc>
                <a:spcPct val="115000"/>
              </a:lnSpc>
              <a:spcBef>
                <a:spcPts val="0"/>
              </a:spcBef>
              <a:spcAft>
                <a:spcPts val="0"/>
              </a:spcAft>
              <a:buSzPts val="1800"/>
              <a:buAutoNum type="arabicPeriod"/>
            </a:pPr>
            <a:r>
              <a:rPr lang="en"/>
              <a:t>Optionally what if you have a system developers and IT admins need to share log access. That is where I add _secondgroup name to it and send events for just those systems to this index.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Naming Convention</a:t>
            </a:r>
            <a:endParaRPr/>
          </a:p>
        </p:txBody>
      </p:sp>
      <p:sp>
        <p:nvSpPr>
          <p:cNvPr id="452" name="Google Shape;452;p7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Searching with wildcards. Using this scheme you can setup a dashboard that leverages searches like </a:t>
            </a:r>
            <a:endParaRPr/>
          </a:p>
          <a:p>
            <a:pPr indent="0" lvl="0" marL="0" rtl="0" algn="l">
              <a:lnSpc>
                <a:spcPct val="115000"/>
              </a:lnSpc>
              <a:spcBef>
                <a:spcPts val="800"/>
              </a:spcBef>
              <a:spcAft>
                <a:spcPts val="0"/>
              </a:spcAft>
              <a:buNone/>
            </a:pPr>
            <a:r>
              <a:rPr lang="en" sz="1600">
                <a:latin typeface="Courier New"/>
                <a:ea typeface="Courier New"/>
                <a:cs typeface="Courier New"/>
                <a:sym typeface="Courier New"/>
              </a:rPr>
              <a:t>index=os_linux_* sudo </a:t>
            </a:r>
            <a:endParaRPr sz="1600">
              <a:latin typeface="Courier New"/>
              <a:ea typeface="Courier New"/>
              <a:cs typeface="Courier New"/>
              <a:sym typeface="Courier New"/>
            </a:endParaRPr>
          </a:p>
          <a:p>
            <a:pPr indent="0" lvl="0" marL="0" rtl="0" algn="l">
              <a:lnSpc>
                <a:spcPct val="115000"/>
              </a:lnSpc>
              <a:spcBef>
                <a:spcPts val="800"/>
              </a:spcBef>
              <a:spcAft>
                <a:spcPts val="0"/>
              </a:spcAft>
              <a:buNone/>
            </a:pPr>
            <a:r>
              <a:rPr lang="en"/>
              <a:t>If you save that search or build it into a dashboard then if one group has access to the dashboard they see only their logs that match. The next group sees only theirs with the same dashboard.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458" name="Google Shape;458;p79"/>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Control a search job</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Jobs</a:t>
            </a:r>
            <a:endParaRPr/>
          </a:p>
        </p:txBody>
      </p:sp>
      <p:sp>
        <p:nvSpPr>
          <p:cNvPr id="464" name="Google Shape;464;p80"/>
          <p:cNvSpPr txBox="1"/>
          <p:nvPr>
            <p:ph idx="1" type="body"/>
          </p:nvPr>
        </p:nvSpPr>
        <p:spPr>
          <a:xfrm>
            <a:off x="6399225" y="1262850"/>
            <a:ext cx="2481300" cy="3308100"/>
          </a:xfrm>
          <a:prstGeom prst="rect">
            <a:avLst/>
          </a:prstGeom>
        </p:spPr>
        <p:txBody>
          <a:bodyPr anchorCtr="0" anchor="t" bIns="34275" lIns="67500" spcFirstLastPara="1" rIns="68575" wrap="square" tIns="35100">
            <a:noAutofit/>
          </a:bodyPr>
          <a:lstStyle/>
          <a:p>
            <a:pPr indent="0" lvl="0" marL="0" rtl="0" algn="l">
              <a:lnSpc>
                <a:spcPct val="115000"/>
              </a:lnSpc>
              <a:spcBef>
                <a:spcPts val="0"/>
              </a:spcBef>
              <a:spcAft>
                <a:spcPts val="0"/>
              </a:spcAft>
              <a:buNone/>
            </a:pPr>
            <a:r>
              <a:rPr b="1" lang="en">
                <a:solidFill>
                  <a:srgbClr val="000000"/>
                </a:solidFill>
                <a:latin typeface="Helvetica Neue"/>
                <a:ea typeface="Helvetica Neue"/>
                <a:cs typeface="Helvetica Neue"/>
                <a:sym typeface="Helvetica Neue"/>
              </a:rPr>
              <a:t>Manage Search Jobs </a:t>
            </a:r>
            <a:endParaRPr b="1">
              <a:solidFill>
                <a:srgbClr val="000000"/>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Views and Compare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Inspect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Share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Delete</a:t>
            </a:r>
            <a:r>
              <a:rPr b="1" lang="en">
                <a:solidFill>
                  <a:srgbClr val="000000"/>
                </a:solidFill>
                <a:latin typeface="Helvetica Neue"/>
                <a:ea typeface="Helvetica Neue"/>
                <a:cs typeface="Helvetica Neue"/>
                <a:sym typeface="Helvetica Neue"/>
              </a:rPr>
              <a:t> </a:t>
            </a:r>
            <a:endParaRPr b="1">
              <a:solidFill>
                <a:srgbClr val="000000"/>
              </a:solidFill>
              <a:latin typeface="Helvetica Neue"/>
              <a:ea typeface="Helvetica Neue"/>
              <a:cs typeface="Helvetica Neue"/>
              <a:sym typeface="Helvetica Neue"/>
            </a:endParaRPr>
          </a:p>
        </p:txBody>
      </p:sp>
      <p:pic>
        <p:nvPicPr>
          <p:cNvPr id="465" name="Google Shape;465;p80"/>
          <p:cNvPicPr preferRelativeResize="0"/>
          <p:nvPr/>
        </p:nvPicPr>
        <p:blipFill>
          <a:blip r:embed="rId3">
            <a:alphaModFix/>
          </a:blip>
          <a:stretch>
            <a:fillRect/>
          </a:stretch>
        </p:blipFill>
        <p:spPr>
          <a:xfrm>
            <a:off x="241425" y="987175"/>
            <a:ext cx="6248225" cy="3796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1"/>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471" name="Google Shape;471;p8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Introduce Splunk and the Search app</a:t>
            </a:r>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Lab: </a:t>
            </a:r>
            <a:r>
              <a:rPr b="1" lang="en">
                <a:latin typeface="Helvetica Neue"/>
                <a:ea typeface="Helvetica Neue"/>
                <a:cs typeface="Helvetica Neue"/>
                <a:sym typeface="Helvetica Neue"/>
              </a:rPr>
              <a:t>Use the output of a search to refine your search</a:t>
            </a:r>
            <a:endParaRPr b="1">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2"/>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
        <p:nvSpPr>
          <p:cNvPr id="477" name="Google Shape;477;p82"/>
          <p:cNvSpPr txBox="1"/>
          <p:nvPr>
            <p:ph idx="1" type="body"/>
          </p:nvPr>
        </p:nvSpPr>
        <p:spPr>
          <a:xfrm>
            <a:off x="694350" y="1058524"/>
            <a:ext cx="5913000" cy="25767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Clr>
                <a:schemeClr val="dk1"/>
              </a:buClr>
              <a:buSzPts val="800"/>
              <a:buFont typeface="Arial"/>
              <a:buNone/>
            </a:pPr>
            <a:r>
              <a:rPr lang="en"/>
              <a:t>The Search App has three modes</a:t>
            </a:r>
            <a:endParaRPr/>
          </a:p>
          <a:p>
            <a:pPr indent="-279400" lvl="0" marL="342900" rtl="0" algn="l">
              <a:lnSpc>
                <a:spcPct val="115000"/>
              </a:lnSpc>
              <a:spcBef>
                <a:spcPts val="800"/>
              </a:spcBef>
              <a:spcAft>
                <a:spcPts val="0"/>
              </a:spcAft>
              <a:buSzPts val="1800"/>
              <a:buAutoNum type="arabicPeriod"/>
            </a:pPr>
            <a:r>
              <a:rPr lang="en"/>
              <a:t>Fast</a:t>
            </a:r>
            <a:endParaRPr/>
          </a:p>
          <a:p>
            <a:pPr indent="-279400" lvl="0" marL="342900" rtl="0" algn="l">
              <a:lnSpc>
                <a:spcPct val="115000"/>
              </a:lnSpc>
              <a:spcBef>
                <a:spcPts val="0"/>
              </a:spcBef>
              <a:spcAft>
                <a:spcPts val="0"/>
              </a:spcAft>
              <a:buSzPts val="1800"/>
              <a:buAutoNum type="arabicPeriod"/>
            </a:pPr>
            <a:r>
              <a:rPr lang="en"/>
              <a:t>Smart</a:t>
            </a:r>
            <a:endParaRPr/>
          </a:p>
          <a:p>
            <a:pPr indent="-279400" lvl="0" marL="342900" rtl="0" algn="l">
              <a:lnSpc>
                <a:spcPct val="115000"/>
              </a:lnSpc>
              <a:spcBef>
                <a:spcPts val="0"/>
              </a:spcBef>
              <a:spcAft>
                <a:spcPts val="0"/>
              </a:spcAft>
              <a:buSzPts val="1800"/>
              <a:buAutoNum type="arabicPeriod"/>
            </a:pPr>
            <a:r>
              <a:rPr lang="en"/>
              <a:t>Verbose</a:t>
            </a:r>
            <a:endParaRPr/>
          </a:p>
          <a:p>
            <a:pPr indent="0" lvl="0" marL="0" rtl="0" algn="l">
              <a:spcBef>
                <a:spcPts val="800"/>
              </a:spcBef>
              <a:spcAft>
                <a:spcPts val="0"/>
              </a:spcAft>
              <a:buNone/>
            </a:pPr>
            <a:r>
              <a:t/>
            </a:r>
            <a:endParaRPr/>
          </a:p>
        </p:txBody>
      </p:sp>
      <p:pic>
        <p:nvPicPr>
          <p:cNvPr id="478" name="Google Shape;478;p82"/>
          <p:cNvPicPr preferRelativeResize="0"/>
          <p:nvPr/>
        </p:nvPicPr>
        <p:blipFill>
          <a:blip r:embed="rId3">
            <a:alphaModFix/>
          </a:blip>
          <a:stretch>
            <a:fillRect/>
          </a:stretch>
        </p:blipFill>
        <p:spPr>
          <a:xfrm>
            <a:off x="4411104" y="1097622"/>
            <a:ext cx="3687732" cy="365686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3"/>
          <p:cNvSpPr txBox="1"/>
          <p:nvPr>
            <p:ph idx="1" type="body"/>
          </p:nvPr>
        </p:nvSpPr>
        <p:spPr>
          <a:xfrm>
            <a:off x="694350" y="1058525"/>
            <a:ext cx="7322100" cy="2576700"/>
          </a:xfrm>
          <a:prstGeom prst="rect">
            <a:avLst/>
          </a:prstGeom>
        </p:spPr>
        <p:txBody>
          <a:bodyPr anchorCtr="0" anchor="t" bIns="34275" lIns="67500" spcFirstLastPara="1" rIns="68575" wrap="square" tIns="35100">
            <a:noAutofit/>
          </a:bodyPr>
          <a:lstStyle/>
          <a:p>
            <a:pPr indent="-279400" lvl="0" marL="342900" rtl="0" algn="l">
              <a:lnSpc>
                <a:spcPct val="115000"/>
              </a:lnSpc>
              <a:spcBef>
                <a:spcPts val="800"/>
              </a:spcBef>
              <a:spcAft>
                <a:spcPts val="0"/>
              </a:spcAft>
              <a:buSzPts val="1800"/>
              <a:buAutoNum type="arabicPeriod"/>
            </a:pPr>
            <a:r>
              <a:rPr lang="en"/>
              <a:t>Fast</a:t>
            </a:r>
            <a:endParaRPr/>
          </a:p>
          <a:p>
            <a:pPr indent="-273050" lvl="1" marL="685800" rtl="0" algn="l">
              <a:lnSpc>
                <a:spcPct val="115000"/>
              </a:lnSpc>
              <a:spcBef>
                <a:spcPts val="0"/>
              </a:spcBef>
              <a:spcAft>
                <a:spcPts val="0"/>
              </a:spcAft>
              <a:buSzPts val="1700"/>
              <a:buChar char="●"/>
            </a:pPr>
            <a:r>
              <a:rPr lang="en"/>
              <a:t>No field discovery, except the default metadata fields</a:t>
            </a:r>
            <a:endParaRPr/>
          </a:p>
          <a:p>
            <a:pPr indent="-273050" lvl="1" marL="685800" rtl="0" algn="l">
              <a:lnSpc>
                <a:spcPct val="115000"/>
              </a:lnSpc>
              <a:spcBef>
                <a:spcPts val="0"/>
              </a:spcBef>
              <a:spcAft>
                <a:spcPts val="0"/>
              </a:spcAft>
              <a:buSzPts val="1700"/>
              <a:buChar char="●"/>
            </a:pPr>
            <a:r>
              <a:rPr lang="en"/>
              <a:t>Use if you know exactly which fields you need and can specify them in the search string</a:t>
            </a:r>
            <a:endParaRPr/>
          </a:p>
          <a:p>
            <a:pPr indent="-279400" lvl="0" marL="342900" rtl="0" algn="l">
              <a:lnSpc>
                <a:spcPct val="115000"/>
              </a:lnSpc>
              <a:spcBef>
                <a:spcPts val="0"/>
              </a:spcBef>
              <a:spcAft>
                <a:spcPts val="0"/>
              </a:spcAft>
              <a:buSzPts val="1800"/>
              <a:buAutoNum type="arabicPeriod"/>
            </a:pPr>
            <a:r>
              <a:rPr lang="en"/>
              <a:t>Smart</a:t>
            </a:r>
            <a:endParaRPr/>
          </a:p>
          <a:p>
            <a:pPr indent="-273050" lvl="1" marL="685800" rtl="0" algn="l">
              <a:lnSpc>
                <a:spcPct val="115000"/>
              </a:lnSpc>
              <a:spcBef>
                <a:spcPts val="0"/>
              </a:spcBef>
              <a:spcAft>
                <a:spcPts val="0"/>
              </a:spcAft>
              <a:buSzPts val="1700"/>
              <a:buChar char="●"/>
            </a:pPr>
            <a:r>
              <a:rPr lang="en"/>
              <a:t>Returns the best results for whatever search you are running</a:t>
            </a:r>
            <a:endParaRPr/>
          </a:p>
          <a:p>
            <a:pPr indent="-279400" lvl="0" marL="342900" rtl="0" algn="l">
              <a:lnSpc>
                <a:spcPct val="115000"/>
              </a:lnSpc>
              <a:spcBef>
                <a:spcPts val="0"/>
              </a:spcBef>
              <a:spcAft>
                <a:spcPts val="0"/>
              </a:spcAft>
              <a:buSzPts val="1800"/>
              <a:buAutoNum type="arabicPeriod"/>
            </a:pPr>
            <a:r>
              <a:rPr lang="en"/>
              <a:t>Verbose</a:t>
            </a:r>
            <a:endParaRPr/>
          </a:p>
          <a:p>
            <a:pPr indent="-273050" lvl="1" marL="685800" rtl="0" algn="l">
              <a:lnSpc>
                <a:spcPct val="115000"/>
              </a:lnSpc>
              <a:spcBef>
                <a:spcPts val="0"/>
              </a:spcBef>
              <a:spcAft>
                <a:spcPts val="0"/>
              </a:spcAft>
              <a:buSzPts val="1700"/>
              <a:buChar char="●"/>
            </a:pPr>
            <a:r>
              <a:rPr lang="en"/>
              <a:t>Discovers all fields it can</a:t>
            </a:r>
            <a:endParaRPr/>
          </a:p>
          <a:p>
            <a:pPr indent="-273050" lvl="1" marL="685800" rtl="0" algn="l">
              <a:lnSpc>
                <a:spcPct val="115000"/>
              </a:lnSpc>
              <a:spcBef>
                <a:spcPts val="0"/>
              </a:spcBef>
              <a:spcAft>
                <a:spcPts val="0"/>
              </a:spcAft>
              <a:buSzPts val="1700"/>
              <a:buChar char="●"/>
            </a:pPr>
            <a:r>
              <a:rPr lang="en"/>
              <a:t>Use if you are not sure what fields you will want to report on</a:t>
            </a:r>
            <a:endParaRPr/>
          </a:p>
        </p:txBody>
      </p:sp>
      <p:sp>
        <p:nvSpPr>
          <p:cNvPr id="484" name="Google Shape;484;p83"/>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4"/>
          <p:cNvSpPr txBox="1"/>
          <p:nvPr>
            <p:ph idx="1" type="body"/>
          </p:nvPr>
        </p:nvSpPr>
        <p:spPr>
          <a:xfrm>
            <a:off x="694350" y="1058525"/>
            <a:ext cx="71862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Field Discovery</a:t>
            </a:r>
            <a:endParaRPr/>
          </a:p>
          <a:p>
            <a:pPr indent="-279400" lvl="0" marL="342900" rtl="0" algn="l">
              <a:lnSpc>
                <a:spcPct val="115000"/>
              </a:lnSpc>
              <a:spcBef>
                <a:spcPts val="800"/>
              </a:spcBef>
              <a:spcAft>
                <a:spcPts val="0"/>
              </a:spcAft>
              <a:buSzPts val="1800"/>
              <a:buChar char="•"/>
            </a:pPr>
            <a:r>
              <a:rPr lang="en"/>
              <a:t>During field discovery, Splunk detects key=value pairs</a:t>
            </a:r>
            <a:endParaRPr/>
          </a:p>
          <a:p>
            <a:pPr indent="-273050" lvl="1" marL="68580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error=failed</a:t>
            </a:r>
            <a:endParaRPr>
              <a:latin typeface="Courier New"/>
              <a:ea typeface="Courier New"/>
              <a:cs typeface="Courier New"/>
              <a:sym typeface="Courier New"/>
            </a:endParaRPr>
          </a:p>
          <a:p>
            <a:pPr indent="-273050" lvl="1" marL="685800" rtl="0" algn="l">
              <a:lnSpc>
                <a:spcPct val="115000"/>
              </a:lnSpc>
              <a:spcBef>
                <a:spcPts val="0"/>
              </a:spcBef>
              <a:spcAft>
                <a:spcPts val="0"/>
              </a:spcAft>
              <a:buSzPts val="1700"/>
              <a:buFont typeface="Courier New"/>
              <a:buChar char="•"/>
            </a:pPr>
            <a:r>
              <a:rPr lang="en">
                <a:latin typeface="Courier New"/>
                <a:ea typeface="Courier New"/>
                <a:cs typeface="Courier New"/>
                <a:sym typeface="Courier New"/>
              </a:rPr>
              <a:t>level=critical</a:t>
            </a:r>
            <a:endParaRPr>
              <a:latin typeface="Courier New"/>
              <a:ea typeface="Courier New"/>
              <a:cs typeface="Courier New"/>
              <a:sym typeface="Courier New"/>
            </a:endParaRPr>
          </a:p>
          <a:p>
            <a:pPr indent="-279400" lvl="0" marL="342900" rtl="0" algn="l">
              <a:lnSpc>
                <a:spcPct val="115000"/>
              </a:lnSpc>
              <a:spcBef>
                <a:spcPts val="0"/>
              </a:spcBef>
              <a:spcAft>
                <a:spcPts val="0"/>
              </a:spcAft>
              <a:buSzPts val="1800"/>
              <a:buChar char="•"/>
            </a:pPr>
            <a:r>
              <a:rPr lang="en"/>
              <a:t>The first 50 key=value pairs are displayed on the field browser on the left</a:t>
            </a:r>
            <a:endParaRPr/>
          </a:p>
        </p:txBody>
      </p:sp>
      <p:sp>
        <p:nvSpPr>
          <p:cNvPr id="490" name="Google Shape;490;p8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5"/>
          <p:cNvSpPr txBox="1"/>
          <p:nvPr>
            <p:ph idx="1" type="body"/>
          </p:nvPr>
        </p:nvSpPr>
        <p:spPr>
          <a:xfrm>
            <a:off x="694350" y="906124"/>
            <a:ext cx="59130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Field Extraction</a:t>
            </a:r>
            <a:endParaRPr/>
          </a:p>
          <a:p>
            <a:pPr indent="-279400" lvl="0" marL="342900" rtl="0" algn="l">
              <a:lnSpc>
                <a:spcPct val="115000"/>
              </a:lnSpc>
              <a:spcBef>
                <a:spcPts val="800"/>
              </a:spcBef>
              <a:spcAft>
                <a:spcPts val="0"/>
              </a:spcAft>
              <a:buSzPts val="1800"/>
              <a:buChar char="•"/>
            </a:pPr>
            <a:r>
              <a:rPr lang="en"/>
              <a:t>What if fields are not in nice, neat key=value pairs?</a:t>
            </a:r>
            <a:endParaRPr/>
          </a:p>
          <a:p>
            <a:pPr indent="0" lvl="0" marL="342900" rtl="0" algn="l">
              <a:lnSpc>
                <a:spcPct val="115000"/>
              </a:lnSpc>
              <a:spcBef>
                <a:spcPts val="800"/>
              </a:spcBef>
              <a:spcAft>
                <a:spcPts val="0"/>
              </a:spcAft>
              <a:buNone/>
            </a:pPr>
            <a:r>
              <a:t/>
            </a:r>
            <a:endParaRPr/>
          </a:p>
          <a:p>
            <a:pPr indent="0" lvl="0" marL="342900" rtl="0" algn="l">
              <a:lnSpc>
                <a:spcPct val="115000"/>
              </a:lnSpc>
              <a:spcBef>
                <a:spcPts val="800"/>
              </a:spcBef>
              <a:spcAft>
                <a:spcPts val="0"/>
              </a:spcAft>
              <a:buNone/>
            </a:pPr>
            <a:r>
              <a:t/>
            </a:r>
            <a:endParaRPr/>
          </a:p>
          <a:p>
            <a:pPr indent="0" lvl="0" marL="342900" rtl="0" algn="l">
              <a:lnSpc>
                <a:spcPct val="115000"/>
              </a:lnSpc>
              <a:spcBef>
                <a:spcPts val="800"/>
              </a:spcBef>
              <a:spcAft>
                <a:spcPts val="0"/>
              </a:spcAft>
              <a:buNone/>
            </a:pPr>
            <a:r>
              <a:t/>
            </a:r>
            <a:endParaRPr/>
          </a:p>
          <a:p>
            <a:pPr indent="0" lvl="0" marL="342900" rtl="0" algn="l">
              <a:lnSpc>
                <a:spcPct val="115000"/>
              </a:lnSpc>
              <a:spcBef>
                <a:spcPts val="800"/>
              </a:spcBef>
              <a:spcAft>
                <a:spcPts val="0"/>
              </a:spcAft>
              <a:buNone/>
            </a:pPr>
            <a:r>
              <a:t/>
            </a:r>
            <a:endParaRPr/>
          </a:p>
          <a:p>
            <a:pPr indent="-279400" lvl="0" marL="342900" rtl="0" algn="l">
              <a:lnSpc>
                <a:spcPct val="115000"/>
              </a:lnSpc>
              <a:spcBef>
                <a:spcPts val="800"/>
              </a:spcBef>
              <a:spcAft>
                <a:spcPts val="0"/>
              </a:spcAft>
              <a:buSzPts val="1800"/>
              <a:buChar char="•"/>
            </a:pPr>
            <a:r>
              <a:rPr lang="en"/>
              <a:t>You can extract your own fields using the field extraction tools!</a:t>
            </a:r>
            <a:endParaRPr/>
          </a:p>
        </p:txBody>
      </p:sp>
      <p:pic>
        <p:nvPicPr>
          <p:cNvPr id="496" name="Google Shape;496;p85"/>
          <p:cNvPicPr preferRelativeResize="0"/>
          <p:nvPr/>
        </p:nvPicPr>
        <p:blipFill>
          <a:blip r:embed="rId3">
            <a:alphaModFix/>
          </a:blip>
          <a:stretch>
            <a:fillRect/>
          </a:stretch>
        </p:blipFill>
        <p:spPr>
          <a:xfrm>
            <a:off x="1118363" y="1979324"/>
            <a:ext cx="7675051" cy="1310587"/>
          </a:xfrm>
          <a:prstGeom prst="rect">
            <a:avLst/>
          </a:prstGeom>
          <a:noFill/>
          <a:ln>
            <a:noFill/>
          </a:ln>
        </p:spPr>
      </p:pic>
      <p:sp>
        <p:nvSpPr>
          <p:cNvPr id="497" name="Google Shape;497;p85"/>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104" name="Google Shape;104;p23"/>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05" name="Google Shape;105;p23"/>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106" name="Google Shape;106;p23"/>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1</a:t>
            </a:r>
            <a:endParaRPr sz="1800">
              <a:latin typeface="Helvetica Neue Light"/>
              <a:ea typeface="Helvetica Neue Light"/>
              <a:cs typeface="Helvetica Neue Light"/>
              <a:sym typeface="Helvetica Neue Light"/>
            </a:endParaRPr>
          </a:p>
        </p:txBody>
      </p:sp>
      <p:sp>
        <p:nvSpPr>
          <p:cNvPr id="107" name="Google Shape;107;p23"/>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Start Searching</a:t>
            </a:r>
            <a:endParaRPr b="1" sz="1900">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6"/>
          <p:cNvSpPr txBox="1"/>
          <p:nvPr>
            <p:ph idx="1" type="body"/>
          </p:nvPr>
        </p:nvSpPr>
        <p:spPr>
          <a:xfrm>
            <a:off x="694350" y="982324"/>
            <a:ext cx="59130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Field Extraction</a:t>
            </a:r>
            <a:endParaRPr/>
          </a:p>
          <a:p>
            <a:pPr indent="-279400" lvl="0" marL="342900" rtl="0" algn="l">
              <a:lnSpc>
                <a:spcPct val="115000"/>
              </a:lnSpc>
              <a:spcBef>
                <a:spcPts val="800"/>
              </a:spcBef>
              <a:spcAft>
                <a:spcPts val="0"/>
              </a:spcAft>
              <a:buSzPts val="1800"/>
              <a:buChar char="•"/>
            </a:pPr>
            <a:r>
              <a:rPr lang="en"/>
              <a:t>Field extraction works by using regular expressions.</a:t>
            </a:r>
            <a:endParaRPr/>
          </a:p>
          <a:p>
            <a:pPr indent="-279400" lvl="0" marL="342900" rtl="0" algn="l">
              <a:lnSpc>
                <a:spcPct val="115000"/>
              </a:lnSpc>
              <a:spcBef>
                <a:spcPts val="0"/>
              </a:spcBef>
              <a:spcAft>
                <a:spcPts val="0"/>
              </a:spcAft>
              <a:buSzPts val="1800"/>
              <a:buChar char="•"/>
            </a:pPr>
            <a:r>
              <a:rPr lang="en"/>
              <a:t>Splunk comes with built-in tools to help you</a:t>
            </a:r>
            <a:endParaRPr/>
          </a:p>
        </p:txBody>
      </p:sp>
      <p:pic>
        <p:nvPicPr>
          <p:cNvPr id="503" name="Google Shape;503;p86"/>
          <p:cNvPicPr preferRelativeResize="0"/>
          <p:nvPr/>
        </p:nvPicPr>
        <p:blipFill rotWithShape="1">
          <a:blip r:embed="rId3">
            <a:alphaModFix/>
          </a:blip>
          <a:srcRect b="15881" l="0" r="0" t="0"/>
          <a:stretch/>
        </p:blipFill>
        <p:spPr>
          <a:xfrm>
            <a:off x="1041169" y="2452800"/>
            <a:ext cx="5024677" cy="2191124"/>
          </a:xfrm>
          <a:prstGeom prst="rect">
            <a:avLst/>
          </a:prstGeom>
          <a:noFill/>
          <a:ln>
            <a:noFill/>
          </a:ln>
        </p:spPr>
      </p:pic>
      <p:sp>
        <p:nvSpPr>
          <p:cNvPr id="504" name="Google Shape;504;p8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7"/>
          <p:cNvSpPr txBox="1"/>
          <p:nvPr/>
        </p:nvSpPr>
        <p:spPr>
          <a:xfrm>
            <a:off x="3995050" y="2662325"/>
            <a:ext cx="5004900" cy="50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Lab 02: Search Modes, Fields, and Field Extraction</a:t>
            </a:r>
            <a:endParaRPr b="1" sz="3000">
              <a:latin typeface="Helvetica Neue"/>
              <a:ea typeface="Helvetica Neue"/>
              <a:cs typeface="Helvetica Neue"/>
              <a:sym typeface="Helvetica Neue"/>
            </a:endParaRPr>
          </a:p>
        </p:txBody>
      </p:sp>
      <p:pic>
        <p:nvPicPr>
          <p:cNvPr id="510" name="Google Shape;510;p8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8"/>
          <p:cNvSpPr txBox="1"/>
          <p:nvPr>
            <p:ph idx="1" type="body"/>
          </p:nvPr>
        </p:nvSpPr>
        <p:spPr>
          <a:xfrm>
            <a:off x="770550" y="982324"/>
            <a:ext cx="5913000" cy="25767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Field Extraction</a:t>
            </a:r>
            <a:endParaRPr/>
          </a:p>
          <a:p>
            <a:pPr indent="-279400" lvl="0" marL="342900" rtl="0" algn="l">
              <a:lnSpc>
                <a:spcPct val="115000"/>
              </a:lnSpc>
              <a:spcBef>
                <a:spcPts val="800"/>
              </a:spcBef>
              <a:spcAft>
                <a:spcPts val="0"/>
              </a:spcAft>
              <a:buSzPts val="1800"/>
              <a:buChar char="•"/>
            </a:pPr>
            <a:r>
              <a:rPr lang="en"/>
              <a:t>Extract New Field</a:t>
            </a:r>
            <a:endParaRPr/>
          </a:p>
        </p:txBody>
      </p:sp>
      <p:pic>
        <p:nvPicPr>
          <p:cNvPr id="516" name="Google Shape;516;p88"/>
          <p:cNvPicPr preferRelativeResize="0"/>
          <p:nvPr/>
        </p:nvPicPr>
        <p:blipFill>
          <a:blip r:embed="rId3">
            <a:alphaModFix/>
          </a:blip>
          <a:stretch>
            <a:fillRect/>
          </a:stretch>
        </p:blipFill>
        <p:spPr>
          <a:xfrm>
            <a:off x="1010756" y="2189839"/>
            <a:ext cx="3576712" cy="435862"/>
          </a:xfrm>
          <a:prstGeom prst="rect">
            <a:avLst/>
          </a:prstGeom>
          <a:noFill/>
          <a:ln>
            <a:noFill/>
          </a:ln>
        </p:spPr>
      </p:pic>
      <p:sp>
        <p:nvSpPr>
          <p:cNvPr id="517" name="Google Shape;517;p88"/>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9"/>
          <p:cNvSpPr txBox="1"/>
          <p:nvPr>
            <p:ph idx="1" type="body"/>
          </p:nvPr>
        </p:nvSpPr>
        <p:spPr>
          <a:xfrm>
            <a:off x="697200" y="979571"/>
            <a:ext cx="7884000" cy="19578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Select the Sample Events and click on Next</a:t>
            </a:r>
            <a:endParaRPr/>
          </a:p>
        </p:txBody>
      </p:sp>
      <p:pic>
        <p:nvPicPr>
          <p:cNvPr id="523" name="Google Shape;523;p89"/>
          <p:cNvPicPr preferRelativeResize="0"/>
          <p:nvPr/>
        </p:nvPicPr>
        <p:blipFill>
          <a:blip r:embed="rId3">
            <a:alphaModFix/>
          </a:blip>
          <a:stretch>
            <a:fillRect/>
          </a:stretch>
        </p:blipFill>
        <p:spPr>
          <a:xfrm>
            <a:off x="773194" y="1544853"/>
            <a:ext cx="5823863" cy="3163443"/>
          </a:xfrm>
          <a:prstGeom prst="rect">
            <a:avLst/>
          </a:prstGeom>
          <a:noFill/>
          <a:ln>
            <a:noFill/>
          </a:ln>
        </p:spPr>
      </p:pic>
      <p:sp>
        <p:nvSpPr>
          <p:cNvPr id="524" name="Google Shape;524;p89"/>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
        <p:nvSpPr>
          <p:cNvPr id="530" name="Google Shape;530;p90"/>
          <p:cNvSpPr txBox="1"/>
          <p:nvPr>
            <p:ph idx="1" type="body"/>
          </p:nvPr>
        </p:nvSpPr>
        <p:spPr>
          <a:xfrm>
            <a:off x="621000" y="1208171"/>
            <a:ext cx="7884000" cy="19578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a:t>Select  Regular Expression and then click on Next.</a:t>
            </a:r>
            <a:endParaRPr/>
          </a:p>
        </p:txBody>
      </p:sp>
      <p:pic>
        <p:nvPicPr>
          <p:cNvPr id="531" name="Google Shape;531;p90"/>
          <p:cNvPicPr preferRelativeResize="0"/>
          <p:nvPr/>
        </p:nvPicPr>
        <p:blipFill>
          <a:blip r:embed="rId3">
            <a:alphaModFix/>
          </a:blip>
          <a:stretch>
            <a:fillRect/>
          </a:stretch>
        </p:blipFill>
        <p:spPr>
          <a:xfrm>
            <a:off x="685800" y="1697253"/>
            <a:ext cx="5734200" cy="31499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1"/>
          <p:cNvSpPr txBox="1"/>
          <p:nvPr>
            <p:ph idx="1" type="body"/>
          </p:nvPr>
        </p:nvSpPr>
        <p:spPr>
          <a:xfrm>
            <a:off x="621000" y="1208173"/>
            <a:ext cx="7884000" cy="1150800"/>
          </a:xfrm>
          <a:prstGeom prst="rect">
            <a:avLst/>
          </a:prstGeom>
        </p:spPr>
        <p:txBody>
          <a:bodyPr anchorCtr="0" anchor="t" bIns="34275" lIns="67500" spcFirstLastPara="1" rIns="68575" wrap="square" tIns="35100">
            <a:noAutofit/>
          </a:bodyPr>
          <a:lstStyle/>
          <a:p>
            <a:pPr indent="0" lvl="0" marL="0" marR="0" rtl="0" algn="l">
              <a:lnSpc>
                <a:spcPct val="115000"/>
              </a:lnSpc>
              <a:spcBef>
                <a:spcPts val="0"/>
              </a:spcBef>
              <a:spcAft>
                <a:spcPts val="0"/>
              </a:spcAft>
              <a:buNone/>
            </a:pPr>
            <a:r>
              <a:rPr b="1" lang="en">
                <a:latin typeface="Helvetica Neue"/>
                <a:ea typeface="Helvetica Neue"/>
                <a:cs typeface="Helvetica Neue"/>
                <a:sym typeface="Helvetica Neue"/>
              </a:rPr>
              <a:t>Select Fields</a:t>
            </a:r>
            <a:endParaRPr b="1">
              <a:latin typeface="Helvetica Neue"/>
              <a:ea typeface="Helvetica Neue"/>
              <a:cs typeface="Helvetica Neue"/>
              <a:sym typeface="Helvetica Neue"/>
            </a:endParaRPr>
          </a:p>
          <a:p>
            <a:pPr indent="0" lvl="0" marL="0" marR="0" rtl="0" algn="l">
              <a:lnSpc>
                <a:spcPct val="115000"/>
              </a:lnSpc>
              <a:spcBef>
                <a:spcPts val="800"/>
              </a:spcBef>
              <a:spcAft>
                <a:spcPts val="0"/>
              </a:spcAft>
              <a:buNone/>
            </a:pPr>
            <a:r>
              <a:rPr lang="en"/>
              <a:t>Highlight one or more values in the sample event to create fields. </a:t>
            </a:r>
            <a:endParaRPr/>
          </a:p>
        </p:txBody>
      </p:sp>
      <p:pic>
        <p:nvPicPr>
          <p:cNvPr id="537" name="Google Shape;537;p91"/>
          <p:cNvPicPr preferRelativeResize="0"/>
          <p:nvPr/>
        </p:nvPicPr>
        <p:blipFill>
          <a:blip r:embed="rId3">
            <a:alphaModFix/>
          </a:blip>
          <a:stretch>
            <a:fillRect/>
          </a:stretch>
        </p:blipFill>
        <p:spPr>
          <a:xfrm>
            <a:off x="705019" y="1974581"/>
            <a:ext cx="6140813" cy="2858738"/>
          </a:xfrm>
          <a:prstGeom prst="rect">
            <a:avLst/>
          </a:prstGeom>
          <a:noFill/>
          <a:ln>
            <a:noFill/>
          </a:ln>
        </p:spPr>
      </p:pic>
      <p:sp>
        <p:nvSpPr>
          <p:cNvPr id="538" name="Google Shape;538;p91"/>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2"/>
          <p:cNvSpPr txBox="1"/>
          <p:nvPr>
            <p:ph idx="1" type="body"/>
          </p:nvPr>
        </p:nvSpPr>
        <p:spPr>
          <a:xfrm>
            <a:off x="621000" y="1208175"/>
            <a:ext cx="20337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Validate your field extractions and remove values that are incorrectly highlighted in the Events tab.</a:t>
            </a:r>
            <a:endParaRPr/>
          </a:p>
        </p:txBody>
      </p:sp>
      <p:pic>
        <p:nvPicPr>
          <p:cNvPr id="544" name="Google Shape;544;p92"/>
          <p:cNvPicPr preferRelativeResize="0"/>
          <p:nvPr/>
        </p:nvPicPr>
        <p:blipFill>
          <a:blip r:embed="rId3">
            <a:alphaModFix/>
          </a:blip>
          <a:stretch>
            <a:fillRect/>
          </a:stretch>
        </p:blipFill>
        <p:spPr>
          <a:xfrm>
            <a:off x="2708074" y="1208175"/>
            <a:ext cx="6345249" cy="3435750"/>
          </a:xfrm>
          <a:prstGeom prst="rect">
            <a:avLst/>
          </a:prstGeom>
          <a:noFill/>
          <a:ln>
            <a:noFill/>
          </a:ln>
        </p:spPr>
      </p:pic>
      <p:sp>
        <p:nvSpPr>
          <p:cNvPr id="545" name="Google Shape;545;p92"/>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3"/>
          <p:cNvSpPr txBox="1"/>
          <p:nvPr>
            <p:ph idx="1" type="body"/>
          </p:nvPr>
        </p:nvSpPr>
        <p:spPr>
          <a:xfrm>
            <a:off x="621000" y="1208175"/>
            <a:ext cx="20337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Name the extraction and set permissions.</a:t>
            </a:r>
            <a:endParaRPr/>
          </a:p>
          <a:p>
            <a:pPr indent="0" lvl="0" marL="0" marR="0" rtl="0" algn="l">
              <a:lnSpc>
                <a:spcPct val="115000"/>
              </a:lnSpc>
              <a:spcBef>
                <a:spcPts val="800"/>
              </a:spcBef>
              <a:spcAft>
                <a:spcPts val="0"/>
              </a:spcAft>
              <a:buNone/>
            </a:pPr>
            <a:r>
              <a:t/>
            </a:r>
            <a:endParaRPr/>
          </a:p>
        </p:txBody>
      </p:sp>
      <p:pic>
        <p:nvPicPr>
          <p:cNvPr id="551" name="Google Shape;551;p93"/>
          <p:cNvPicPr preferRelativeResize="0"/>
          <p:nvPr/>
        </p:nvPicPr>
        <p:blipFill>
          <a:blip r:embed="rId3">
            <a:alphaModFix/>
          </a:blip>
          <a:stretch>
            <a:fillRect/>
          </a:stretch>
        </p:blipFill>
        <p:spPr>
          <a:xfrm>
            <a:off x="2968574" y="1102416"/>
            <a:ext cx="5252587" cy="3647269"/>
          </a:xfrm>
          <a:prstGeom prst="rect">
            <a:avLst/>
          </a:prstGeom>
          <a:noFill/>
          <a:ln>
            <a:noFill/>
          </a:ln>
        </p:spPr>
      </p:pic>
      <p:sp>
        <p:nvSpPr>
          <p:cNvPr id="552" name="Google Shape;552;p93"/>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94"/>
          <p:cNvPicPr preferRelativeResize="0"/>
          <p:nvPr/>
        </p:nvPicPr>
        <p:blipFill>
          <a:blip r:embed="rId3">
            <a:alphaModFix/>
          </a:blip>
          <a:stretch>
            <a:fillRect/>
          </a:stretch>
        </p:blipFill>
        <p:spPr>
          <a:xfrm>
            <a:off x="1389459" y="1566844"/>
            <a:ext cx="6365081" cy="2114550"/>
          </a:xfrm>
          <a:prstGeom prst="rect">
            <a:avLst/>
          </a:prstGeom>
          <a:noFill/>
          <a:ln>
            <a:noFill/>
          </a:ln>
        </p:spPr>
      </p:pic>
      <p:sp>
        <p:nvSpPr>
          <p:cNvPr id="558" name="Google Shape;558;p9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95"/>
          <p:cNvPicPr preferRelativeResize="0"/>
          <p:nvPr/>
        </p:nvPicPr>
        <p:blipFill>
          <a:blip r:embed="rId3">
            <a:alphaModFix/>
          </a:blip>
          <a:stretch>
            <a:fillRect/>
          </a:stretch>
        </p:blipFill>
        <p:spPr>
          <a:xfrm>
            <a:off x="581006" y="1342725"/>
            <a:ext cx="7981987" cy="2856394"/>
          </a:xfrm>
          <a:prstGeom prst="rect">
            <a:avLst/>
          </a:prstGeom>
          <a:noFill/>
          <a:ln>
            <a:noFill/>
          </a:ln>
        </p:spPr>
      </p:pic>
      <p:sp>
        <p:nvSpPr>
          <p:cNvPr id="564" name="Google Shape;564;p95"/>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113" name="Google Shape;113;p2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Start Searching</a:t>
            </a:r>
            <a:r>
              <a:rPr lang="en"/>
              <a:t> </a:t>
            </a:r>
            <a:endParaRPr/>
          </a:p>
          <a:p>
            <a:pPr indent="-342900" lvl="0" marL="457200" rtl="0" algn="l">
              <a:lnSpc>
                <a:spcPct val="115000"/>
              </a:lnSpc>
              <a:spcBef>
                <a:spcPts val="0"/>
              </a:spcBef>
              <a:spcAft>
                <a:spcPts val="0"/>
              </a:spcAft>
              <a:buSzPts val="1800"/>
              <a:buChar char="❏"/>
            </a:pPr>
            <a:r>
              <a:rPr lang="en"/>
              <a:t>Fundamentals</a:t>
            </a:r>
            <a:endParaRPr/>
          </a:p>
          <a:p>
            <a:pPr indent="-342900" lvl="0" marL="457200" rtl="0" algn="l">
              <a:lnSpc>
                <a:spcPct val="115000"/>
              </a:lnSpc>
              <a:spcBef>
                <a:spcPts val="0"/>
              </a:spcBef>
              <a:spcAft>
                <a:spcPts val="0"/>
              </a:spcAft>
              <a:buSzPts val="1800"/>
              <a:buChar char="❏"/>
            </a:pPr>
            <a:r>
              <a:rPr lang="en"/>
              <a:t>Stats</a:t>
            </a:r>
            <a:endParaRPr/>
          </a:p>
          <a:p>
            <a:pPr indent="-342900" lvl="0" marL="457200" rtl="0" algn="l">
              <a:lnSpc>
                <a:spcPct val="115000"/>
              </a:lnSpc>
              <a:spcBef>
                <a:spcPts val="0"/>
              </a:spcBef>
              <a:spcAft>
                <a:spcPts val="0"/>
              </a:spcAft>
              <a:buSzPts val="1800"/>
              <a:buChar char="❏"/>
            </a:pPr>
            <a:r>
              <a:rPr lang="en"/>
              <a:t>Tags and Event Types</a:t>
            </a:r>
            <a:endParaRPr/>
          </a:p>
          <a:p>
            <a:pPr indent="-342900" lvl="0" marL="457200" rtl="0" algn="l">
              <a:lnSpc>
                <a:spcPct val="115000"/>
              </a:lnSpc>
              <a:spcBef>
                <a:spcPts val="0"/>
              </a:spcBef>
              <a:spcAft>
                <a:spcPts val="0"/>
              </a:spcAft>
              <a:buSzPts val="1800"/>
              <a:buChar char="❏"/>
            </a:pPr>
            <a:r>
              <a:rPr lang="en"/>
              <a:t>Creating Reports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96"/>
          <p:cNvPicPr preferRelativeResize="0"/>
          <p:nvPr/>
        </p:nvPicPr>
        <p:blipFill>
          <a:blip r:embed="rId3">
            <a:alphaModFix/>
          </a:blip>
          <a:stretch>
            <a:fillRect/>
          </a:stretch>
        </p:blipFill>
        <p:spPr>
          <a:xfrm>
            <a:off x="236531" y="2062125"/>
            <a:ext cx="8670956" cy="2746347"/>
          </a:xfrm>
          <a:prstGeom prst="rect">
            <a:avLst/>
          </a:prstGeom>
          <a:noFill/>
          <a:ln>
            <a:noFill/>
          </a:ln>
        </p:spPr>
      </p:pic>
      <p:sp>
        <p:nvSpPr>
          <p:cNvPr id="570" name="Google Shape;570;p96"/>
          <p:cNvSpPr txBox="1"/>
          <p:nvPr>
            <p:ph idx="4294967295" type="body"/>
          </p:nvPr>
        </p:nvSpPr>
        <p:spPr>
          <a:xfrm>
            <a:off x="621000" y="1208175"/>
            <a:ext cx="6807600" cy="5907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Search the systemid </a:t>
            </a:r>
            <a:endParaRPr/>
          </a:p>
          <a:p>
            <a:pPr indent="0" lvl="0" marL="0" marR="0" rtl="0" algn="ctr">
              <a:lnSpc>
                <a:spcPct val="115000"/>
              </a:lnSpc>
              <a:spcBef>
                <a:spcPts val="800"/>
              </a:spcBef>
              <a:spcAft>
                <a:spcPts val="0"/>
              </a:spcAft>
              <a:buNone/>
            </a:pPr>
            <a:r>
              <a:rPr lang="en" sz="1400">
                <a:latin typeface="Courier New"/>
                <a:ea typeface="Courier New"/>
                <a:cs typeface="Courier New"/>
                <a:sym typeface="Courier New"/>
              </a:rPr>
              <a:t>host=userdataset systemid=* | table systemid state</a:t>
            </a:r>
            <a:endParaRPr/>
          </a:p>
        </p:txBody>
      </p:sp>
      <p:sp>
        <p:nvSpPr>
          <p:cNvPr id="571" name="Google Shape;571;p96"/>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Search Modes, Fields, Discovery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577" name="Google Shape;577;p97"/>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02</a:t>
            </a:r>
            <a:endParaRPr b="1" sz="2700">
              <a:latin typeface="Helvetica Neue"/>
              <a:ea typeface="Helvetica Neue"/>
              <a:cs typeface="Helvetica Neue"/>
              <a:sym typeface="Helvetica Neue"/>
            </a:endParaRPr>
          </a:p>
        </p:txBody>
      </p:sp>
      <p:pic>
        <p:nvPicPr>
          <p:cNvPr id="578" name="Google Shape;578;p97"/>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nvSpPr>
        <p:spPr>
          <a:xfrm>
            <a:off x="4227075" y="2662325"/>
            <a:ext cx="4383000" cy="50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Lab 03: </a:t>
            </a:r>
            <a:r>
              <a:rPr b="1" lang="en" sz="3000">
                <a:solidFill>
                  <a:schemeClr val="dk1"/>
                </a:solidFill>
                <a:latin typeface="Calibri"/>
                <a:ea typeface="Calibri"/>
                <a:cs typeface="Calibri"/>
                <a:sym typeface="Calibri"/>
              </a:rPr>
              <a:t>Searching Logs Data</a:t>
            </a:r>
            <a:endParaRPr b="1" sz="3000">
              <a:latin typeface="Helvetica Neue"/>
              <a:ea typeface="Helvetica Neue"/>
              <a:cs typeface="Helvetica Neue"/>
              <a:sym typeface="Helvetica Neue"/>
            </a:endParaRPr>
          </a:p>
        </p:txBody>
      </p:sp>
      <p:pic>
        <p:nvPicPr>
          <p:cNvPr id="584" name="Google Shape;584;p98"/>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
        <p:nvSpPr>
          <p:cNvPr id="590" name="Google Shape;590;p99"/>
          <p:cNvSpPr txBox="1"/>
          <p:nvPr>
            <p:ph idx="1" type="body"/>
          </p:nvPr>
        </p:nvSpPr>
        <p:spPr>
          <a:xfrm>
            <a:off x="621000" y="1208175"/>
            <a:ext cx="2964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Now on the top right corner, drop down the settings and under the data section, choose data inputs and go to the </a:t>
            </a:r>
            <a:r>
              <a:rPr b="1" lang="en">
                <a:latin typeface="Helvetica Neue"/>
                <a:ea typeface="Helvetica Neue"/>
                <a:cs typeface="Helvetica Neue"/>
                <a:sym typeface="Helvetica Neue"/>
              </a:rPr>
              <a:t>Files and Directories</a:t>
            </a:r>
            <a:r>
              <a:rPr lang="en"/>
              <a:t> folder.</a:t>
            </a:r>
            <a:endParaRPr/>
          </a:p>
        </p:txBody>
      </p:sp>
      <p:pic>
        <p:nvPicPr>
          <p:cNvPr id="591" name="Google Shape;591;p99"/>
          <p:cNvPicPr preferRelativeResize="0"/>
          <p:nvPr/>
        </p:nvPicPr>
        <p:blipFill rotWithShape="1">
          <a:blip r:embed="rId3">
            <a:alphaModFix/>
          </a:blip>
          <a:srcRect b="15554" l="0" r="0" t="0"/>
          <a:stretch/>
        </p:blipFill>
        <p:spPr>
          <a:xfrm>
            <a:off x="3655825" y="1058675"/>
            <a:ext cx="5335775" cy="3378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0"/>
          <p:cNvSpPr txBox="1"/>
          <p:nvPr>
            <p:ph idx="1" type="body"/>
          </p:nvPr>
        </p:nvSpPr>
        <p:spPr>
          <a:xfrm>
            <a:off x="621000" y="1208175"/>
            <a:ext cx="73005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Go to New Local File &amp; Directory option.</a:t>
            </a:r>
            <a:endParaRPr/>
          </a:p>
          <a:p>
            <a:pPr indent="0" lvl="0" marL="0" marR="0" rtl="0" algn="l">
              <a:lnSpc>
                <a:spcPct val="115000"/>
              </a:lnSpc>
              <a:spcBef>
                <a:spcPts val="800"/>
              </a:spcBef>
              <a:spcAft>
                <a:spcPts val="0"/>
              </a:spcAft>
              <a:buNone/>
            </a:pPr>
            <a:r>
              <a:t/>
            </a:r>
            <a:endParaRPr/>
          </a:p>
        </p:txBody>
      </p:sp>
      <p:pic>
        <p:nvPicPr>
          <p:cNvPr id="597" name="Google Shape;597;p100"/>
          <p:cNvPicPr preferRelativeResize="0"/>
          <p:nvPr/>
        </p:nvPicPr>
        <p:blipFill>
          <a:blip r:embed="rId3">
            <a:alphaModFix/>
          </a:blip>
          <a:stretch>
            <a:fillRect/>
          </a:stretch>
        </p:blipFill>
        <p:spPr>
          <a:xfrm>
            <a:off x="702713" y="1888069"/>
            <a:ext cx="6504075" cy="2622450"/>
          </a:xfrm>
          <a:prstGeom prst="rect">
            <a:avLst/>
          </a:prstGeom>
          <a:noFill/>
          <a:ln>
            <a:noFill/>
          </a:ln>
        </p:spPr>
      </p:pic>
      <p:sp>
        <p:nvSpPr>
          <p:cNvPr id="598" name="Google Shape;598;p100"/>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idx="1" type="body"/>
          </p:nvPr>
        </p:nvSpPr>
        <p:spPr>
          <a:xfrm>
            <a:off x="621000" y="1208175"/>
            <a:ext cx="3003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Under Files or Directory, choose the directory /var/log and click next until the Done section.</a:t>
            </a:r>
            <a:endParaRPr/>
          </a:p>
          <a:p>
            <a:pPr indent="0" lvl="0" marL="0" marR="0" rtl="0" algn="l">
              <a:lnSpc>
                <a:spcPct val="115000"/>
              </a:lnSpc>
              <a:spcBef>
                <a:spcPts val="800"/>
              </a:spcBef>
              <a:spcAft>
                <a:spcPts val="0"/>
              </a:spcAft>
              <a:buNone/>
            </a:pPr>
            <a:r>
              <a:t/>
            </a:r>
            <a:endParaRPr/>
          </a:p>
        </p:txBody>
      </p:sp>
      <p:pic>
        <p:nvPicPr>
          <p:cNvPr id="604" name="Google Shape;604;p101"/>
          <p:cNvPicPr preferRelativeResize="0"/>
          <p:nvPr/>
        </p:nvPicPr>
        <p:blipFill>
          <a:blip r:embed="rId3">
            <a:alphaModFix/>
          </a:blip>
          <a:stretch>
            <a:fillRect/>
          </a:stretch>
        </p:blipFill>
        <p:spPr>
          <a:xfrm>
            <a:off x="3624075" y="1355306"/>
            <a:ext cx="5430170" cy="3141484"/>
          </a:xfrm>
          <a:prstGeom prst="rect">
            <a:avLst/>
          </a:prstGeom>
          <a:noFill/>
          <a:ln>
            <a:noFill/>
          </a:ln>
        </p:spPr>
      </p:pic>
      <p:sp>
        <p:nvSpPr>
          <p:cNvPr id="605" name="Google Shape;605;p101"/>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idx="1" type="body"/>
          </p:nvPr>
        </p:nvSpPr>
        <p:spPr>
          <a:xfrm>
            <a:off x="621000" y="1208175"/>
            <a:ext cx="4476000" cy="34356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Click on Start Searching option.</a:t>
            </a:r>
            <a:endParaRPr/>
          </a:p>
          <a:p>
            <a:pPr indent="0" lvl="0" marL="0" marR="0" rtl="0" algn="l">
              <a:lnSpc>
                <a:spcPct val="115000"/>
              </a:lnSpc>
              <a:spcBef>
                <a:spcPts val="800"/>
              </a:spcBef>
              <a:spcAft>
                <a:spcPts val="0"/>
              </a:spcAft>
              <a:buNone/>
            </a:pPr>
            <a:r>
              <a:t/>
            </a:r>
            <a:endParaRPr/>
          </a:p>
        </p:txBody>
      </p:sp>
      <p:pic>
        <p:nvPicPr>
          <p:cNvPr id="611" name="Google Shape;611;p102"/>
          <p:cNvPicPr preferRelativeResize="0"/>
          <p:nvPr/>
        </p:nvPicPr>
        <p:blipFill rotWithShape="1">
          <a:blip r:embed="rId3">
            <a:alphaModFix/>
          </a:blip>
          <a:srcRect b="26556" l="9404" r="20409" t="13912"/>
          <a:stretch/>
        </p:blipFill>
        <p:spPr>
          <a:xfrm>
            <a:off x="726506" y="1769775"/>
            <a:ext cx="7090086" cy="3015431"/>
          </a:xfrm>
          <a:prstGeom prst="rect">
            <a:avLst/>
          </a:prstGeom>
          <a:noFill/>
          <a:ln>
            <a:noFill/>
          </a:ln>
        </p:spPr>
      </p:pic>
      <p:sp>
        <p:nvSpPr>
          <p:cNvPr id="612" name="Google Shape;612;p102"/>
          <p:cNvSpPr/>
          <p:nvPr/>
        </p:nvSpPr>
        <p:spPr>
          <a:xfrm>
            <a:off x="1472833" y="3058546"/>
            <a:ext cx="1232400" cy="282600"/>
          </a:xfrm>
          <a:prstGeom prst="rect">
            <a:avLst/>
          </a:prstGeom>
          <a:noFill/>
          <a:ln cap="flat" cmpd="sng" w="28575">
            <a:solidFill>
              <a:srgbClr val="FF000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3" name="Google Shape;613;p102"/>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3"/>
          <p:cNvSpPr txBox="1"/>
          <p:nvPr>
            <p:ph idx="1" type="body"/>
          </p:nvPr>
        </p:nvSpPr>
        <p:spPr>
          <a:xfrm>
            <a:off x="621000" y="1208175"/>
            <a:ext cx="7503000" cy="2666700"/>
          </a:xfrm>
          <a:prstGeom prst="rect">
            <a:avLst/>
          </a:prstGeom>
        </p:spPr>
        <p:txBody>
          <a:bodyPr anchorCtr="0" anchor="t" bIns="34275" lIns="67500" spcFirstLastPara="1" rIns="68575" wrap="square" tIns="35100">
            <a:noAutofit/>
          </a:bodyPr>
          <a:lstStyle/>
          <a:p>
            <a:pPr indent="0" lvl="0" marL="0" marR="0" rtl="0" algn="l">
              <a:lnSpc>
                <a:spcPct val="115000"/>
              </a:lnSpc>
              <a:spcBef>
                <a:spcPts val="800"/>
              </a:spcBef>
              <a:spcAft>
                <a:spcPts val="0"/>
              </a:spcAft>
              <a:buNone/>
            </a:pPr>
            <a:r>
              <a:rPr lang="en"/>
              <a:t>We have successfully searched the log files and we can see the dashboard with all the events, patterns, statistics and visualizations. We have therefore successfully implemented splunk on GCP and have used the log file examples to search out great results!</a:t>
            </a:r>
            <a:endParaRPr/>
          </a:p>
          <a:p>
            <a:pPr indent="0" lvl="0" marL="0" marR="0" rtl="0" algn="l">
              <a:lnSpc>
                <a:spcPct val="115000"/>
              </a:lnSpc>
              <a:spcBef>
                <a:spcPts val="800"/>
              </a:spcBef>
              <a:spcAft>
                <a:spcPts val="0"/>
              </a:spcAft>
              <a:buNone/>
            </a:pPr>
            <a:r>
              <a:t/>
            </a:r>
            <a:endParaRPr/>
          </a:p>
          <a:p>
            <a:pPr indent="0" lvl="0" marL="0" marR="0" rtl="0" algn="l">
              <a:lnSpc>
                <a:spcPct val="115000"/>
              </a:lnSpc>
              <a:spcBef>
                <a:spcPts val="800"/>
              </a:spcBef>
              <a:spcAft>
                <a:spcPts val="0"/>
              </a:spcAft>
              <a:buNone/>
            </a:pPr>
            <a:r>
              <a:t/>
            </a:r>
            <a:endParaRPr/>
          </a:p>
        </p:txBody>
      </p:sp>
      <p:sp>
        <p:nvSpPr>
          <p:cNvPr id="619" name="Google Shape;619;p103"/>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104"/>
          <p:cNvPicPr preferRelativeResize="0"/>
          <p:nvPr/>
        </p:nvPicPr>
        <p:blipFill>
          <a:blip r:embed="rId3">
            <a:alphaModFix/>
          </a:blip>
          <a:stretch>
            <a:fillRect/>
          </a:stretch>
        </p:blipFill>
        <p:spPr>
          <a:xfrm>
            <a:off x="1254938" y="1012125"/>
            <a:ext cx="6634125" cy="3795487"/>
          </a:xfrm>
          <a:prstGeom prst="rect">
            <a:avLst/>
          </a:prstGeom>
          <a:noFill/>
          <a:ln>
            <a:noFill/>
          </a:ln>
        </p:spPr>
      </p:pic>
      <p:sp>
        <p:nvSpPr>
          <p:cNvPr id="625" name="Google Shape;625;p104"/>
          <p:cNvSpPr txBox="1"/>
          <p:nvPr>
            <p:ph type="title"/>
          </p:nvPr>
        </p:nvSpPr>
        <p:spPr>
          <a:xfrm>
            <a:off x="700261" y="319181"/>
            <a:ext cx="4535100" cy="5109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Searching Logs Data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631" name="Google Shape;631;p105"/>
          <p:cNvSpPr txBox="1"/>
          <p:nvPr/>
        </p:nvSpPr>
        <p:spPr>
          <a:xfrm>
            <a:off x="4572000" y="2458875"/>
            <a:ext cx="45192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Helvetica Neue"/>
                <a:ea typeface="Helvetica Neue"/>
                <a:cs typeface="Helvetica Neue"/>
                <a:sym typeface="Helvetica Neue"/>
              </a:rPr>
              <a:t>END LAB 03</a:t>
            </a:r>
            <a:endParaRPr b="1" sz="2700">
              <a:latin typeface="Helvetica Neue"/>
              <a:ea typeface="Helvetica Neue"/>
              <a:cs typeface="Helvetica Neue"/>
              <a:sym typeface="Helvetica Neue"/>
            </a:endParaRPr>
          </a:p>
        </p:txBody>
      </p:sp>
      <p:pic>
        <p:nvPicPr>
          <p:cNvPr id="632" name="Google Shape;632;p105"/>
          <p:cNvPicPr preferRelativeResize="0"/>
          <p:nvPr/>
        </p:nvPicPr>
        <p:blipFill>
          <a:blip r:embed="rId3">
            <a:alphaModFix/>
          </a:blip>
          <a:stretch>
            <a:fillRect/>
          </a:stretch>
        </p:blipFill>
        <p:spPr>
          <a:xfrm>
            <a:off x="828875" y="1164825"/>
            <a:ext cx="3497800" cy="349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119" name="Google Shape;119;p25"/>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Introduce Splunk and the Search app</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Run basic searches</a:t>
            </a:r>
            <a:endParaRPr/>
          </a:p>
          <a:p>
            <a:pPr indent="-342900" lvl="0" marL="457200" rtl="0" algn="l">
              <a:lnSpc>
                <a:spcPct val="115000"/>
              </a:lnSpc>
              <a:spcBef>
                <a:spcPts val="0"/>
              </a:spcBef>
              <a:spcAft>
                <a:spcPts val="0"/>
              </a:spcAft>
              <a:buSzPts val="1800"/>
              <a:buChar char="❏"/>
            </a:pPr>
            <a:r>
              <a:rPr lang="en"/>
              <a:t>What splunk is not good for</a:t>
            </a:r>
            <a:endParaRPr/>
          </a:p>
          <a:p>
            <a:pPr indent="-342900" lvl="0" marL="457200" rtl="0" algn="l">
              <a:lnSpc>
                <a:spcPct val="115000"/>
              </a:lnSpc>
              <a:spcBef>
                <a:spcPts val="0"/>
              </a:spcBef>
              <a:spcAft>
                <a:spcPts val="0"/>
              </a:spcAft>
              <a:buSzPts val="1800"/>
              <a:buChar char="❏"/>
            </a:pPr>
            <a:r>
              <a:rPr lang="en"/>
              <a:t>Recommended Log Formats</a:t>
            </a:r>
            <a:endParaRPr/>
          </a:p>
          <a:p>
            <a:pPr indent="-342900" lvl="0" marL="457200" rtl="0" algn="l">
              <a:lnSpc>
                <a:spcPct val="115000"/>
              </a:lnSpc>
              <a:spcBef>
                <a:spcPts val="0"/>
              </a:spcBef>
              <a:spcAft>
                <a:spcPts val="0"/>
              </a:spcAft>
              <a:buSzPts val="1800"/>
              <a:buChar char="❏"/>
            </a:pPr>
            <a:r>
              <a:rPr lang="en"/>
              <a:t>Identify the contents of search results</a:t>
            </a:r>
            <a:endParaRPr/>
          </a:p>
          <a:p>
            <a:pPr indent="-342900" lvl="0" marL="457200" rtl="0" algn="l">
              <a:lnSpc>
                <a:spcPct val="115000"/>
              </a:lnSpc>
              <a:spcBef>
                <a:spcPts val="0"/>
              </a:spcBef>
              <a:spcAft>
                <a:spcPts val="0"/>
              </a:spcAft>
              <a:buSzPts val="1800"/>
              <a:buChar char="❏"/>
            </a:pPr>
            <a:r>
              <a:rPr lang="en"/>
              <a:t>Control a search job</a:t>
            </a:r>
            <a:endParaRPr/>
          </a:p>
          <a:p>
            <a:pPr indent="-342900" lvl="0" marL="457200" rtl="0" algn="l">
              <a:lnSpc>
                <a:spcPct val="115000"/>
              </a:lnSpc>
              <a:spcBef>
                <a:spcPts val="0"/>
              </a:spcBef>
              <a:spcAft>
                <a:spcPts val="0"/>
              </a:spcAft>
              <a:buSzPts val="1800"/>
              <a:buChar char="❏"/>
            </a:pPr>
            <a:r>
              <a:rPr lang="en"/>
              <a:t>Use the output of a search to refine your search</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6"/>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Splunk</a:t>
            </a:r>
            <a:endParaRPr/>
          </a:p>
        </p:txBody>
      </p:sp>
      <p:sp>
        <p:nvSpPr>
          <p:cNvPr id="638" name="Google Shape;638;p106"/>
          <p:cNvSpPr/>
          <p:nvPr/>
        </p:nvSpPr>
        <p:spPr>
          <a:xfrm>
            <a:off x="621000" y="2529675"/>
            <a:ext cx="780600" cy="337500"/>
          </a:xfrm>
          <a:prstGeom prst="chevron">
            <a:avLst>
              <a:gd fmla="val 50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639" name="Google Shape;639;p106"/>
          <p:cNvCxnSpPr/>
          <p:nvPr/>
        </p:nvCxnSpPr>
        <p:spPr>
          <a:xfrm flipH="1" rot="10800000">
            <a:off x="1401600" y="2682225"/>
            <a:ext cx="6906300" cy="21600"/>
          </a:xfrm>
          <a:prstGeom prst="straightConnector1">
            <a:avLst/>
          </a:prstGeom>
          <a:noFill/>
          <a:ln cap="flat" cmpd="sng" w="9525">
            <a:solidFill>
              <a:srgbClr val="000000"/>
            </a:solidFill>
            <a:prstDash val="solid"/>
            <a:round/>
            <a:headEnd len="sm" w="sm" type="none"/>
            <a:tailEnd len="sm" w="sm" type="none"/>
          </a:ln>
        </p:spPr>
      </p:cxnSp>
      <p:sp>
        <p:nvSpPr>
          <p:cNvPr id="640" name="Google Shape;640;p106"/>
          <p:cNvSpPr txBox="1"/>
          <p:nvPr/>
        </p:nvSpPr>
        <p:spPr>
          <a:xfrm>
            <a:off x="1466700" y="2294475"/>
            <a:ext cx="1567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Chapter 2</a:t>
            </a:r>
            <a:endParaRPr sz="1800">
              <a:latin typeface="Helvetica Neue Light"/>
              <a:ea typeface="Helvetica Neue Light"/>
              <a:cs typeface="Helvetica Neue Light"/>
              <a:sym typeface="Helvetica Neue Light"/>
            </a:endParaRPr>
          </a:p>
        </p:txBody>
      </p:sp>
      <p:sp>
        <p:nvSpPr>
          <p:cNvPr id="641" name="Google Shape;641;p106"/>
          <p:cNvSpPr txBox="1"/>
          <p:nvPr/>
        </p:nvSpPr>
        <p:spPr>
          <a:xfrm>
            <a:off x="1466700" y="2754075"/>
            <a:ext cx="57966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lvetica Neue"/>
                <a:ea typeface="Helvetica Neue"/>
                <a:cs typeface="Helvetica Neue"/>
                <a:sym typeface="Helvetica Neue"/>
              </a:rPr>
              <a:t>Fundamentals</a:t>
            </a:r>
            <a:endParaRPr b="1" sz="1900">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7"/>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Course Overview</a:t>
            </a:r>
            <a:endParaRPr/>
          </a:p>
        </p:txBody>
      </p:sp>
      <p:sp>
        <p:nvSpPr>
          <p:cNvPr id="647" name="Google Shape;647;p107"/>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lang="en"/>
              <a:t>Start Searching </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Fundamentals</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Stats</a:t>
            </a:r>
            <a:endParaRPr/>
          </a:p>
          <a:p>
            <a:pPr indent="-342900" lvl="0" marL="457200" rtl="0" algn="l">
              <a:lnSpc>
                <a:spcPct val="115000"/>
              </a:lnSpc>
              <a:spcBef>
                <a:spcPts val="0"/>
              </a:spcBef>
              <a:spcAft>
                <a:spcPts val="0"/>
              </a:spcAft>
              <a:buSzPts val="1800"/>
              <a:buChar char="❏"/>
            </a:pPr>
            <a:r>
              <a:rPr lang="en"/>
              <a:t>Tags and Event Types</a:t>
            </a:r>
            <a:endParaRPr/>
          </a:p>
          <a:p>
            <a:pPr indent="-342900" lvl="0" marL="457200" rtl="0" algn="l">
              <a:lnSpc>
                <a:spcPct val="115000"/>
              </a:lnSpc>
              <a:spcBef>
                <a:spcPts val="0"/>
              </a:spcBef>
              <a:spcAft>
                <a:spcPts val="0"/>
              </a:spcAft>
              <a:buSzPts val="1800"/>
              <a:buChar char="❏"/>
            </a:pPr>
            <a:r>
              <a:rPr lang="en"/>
              <a:t>Creating Reports</a:t>
            </a:r>
            <a:endParaRPr/>
          </a:p>
        </p:txBody>
      </p:sp>
      <p:pic>
        <p:nvPicPr>
          <p:cNvPr id="648" name="Google Shape;648;p107"/>
          <p:cNvPicPr preferRelativeResize="0"/>
          <p:nvPr/>
        </p:nvPicPr>
        <p:blipFill rotWithShape="1">
          <a:blip r:embed="rId3">
            <a:alphaModFix/>
          </a:blip>
          <a:srcRect b="0" l="0" r="0" t="0"/>
          <a:stretch/>
        </p:blipFill>
        <p:spPr>
          <a:xfrm>
            <a:off x="688550" y="1351025"/>
            <a:ext cx="279300" cy="2589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8"/>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654" name="Google Shape;654;p108"/>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Font typeface="Helvetica Neue"/>
              <a:buChar char="•"/>
            </a:pPr>
            <a:r>
              <a:rPr b="1" lang="en">
                <a:latin typeface="Helvetica Neue"/>
                <a:ea typeface="Helvetica Neue"/>
                <a:cs typeface="Helvetica Neue"/>
                <a:sym typeface="Helvetica Neue"/>
              </a:rPr>
              <a:t>Examine the anatomy of a search </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Understand search language syntax concepts </a:t>
            </a:r>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Char char="•"/>
            </a:pPr>
            <a:r>
              <a:rPr lang="en"/>
              <a:t>Joins </a:t>
            </a:r>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Anatomy: Types of Search</a:t>
            </a:r>
            <a:endParaRPr/>
          </a:p>
        </p:txBody>
      </p:sp>
      <p:sp>
        <p:nvSpPr>
          <p:cNvPr id="660" name="Google Shape;660;p109"/>
          <p:cNvSpPr txBox="1"/>
          <p:nvPr>
            <p:ph idx="1" type="body"/>
          </p:nvPr>
        </p:nvSpPr>
        <p:spPr>
          <a:xfrm>
            <a:off x="630000" y="1113075"/>
            <a:ext cx="7884000" cy="3546300"/>
          </a:xfrm>
          <a:prstGeom prst="rect">
            <a:avLst/>
          </a:prstGeom>
        </p:spPr>
        <p:txBody>
          <a:bodyPr anchorCtr="0" anchor="t" bIns="34275" lIns="67500" spcFirstLastPara="1" rIns="68575" wrap="square" tIns="35100">
            <a:noAutofit/>
          </a:bodyPr>
          <a:lstStyle/>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Raw Event search :</a:t>
            </a:r>
            <a:r>
              <a:rPr lang="en"/>
              <a:t> Raw event searches are searches that just retrieve events from an index or indexes, and are typically used when you want to analyze a problem. </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Transforming searches :</a:t>
            </a:r>
            <a:r>
              <a:rPr lang="en"/>
              <a:t> such as statistical calculation against a set of results. retrieve events from an index and then pass the events into one or more search commands. </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Sparse searches</a:t>
            </a:r>
            <a:r>
              <a:rPr lang="en"/>
              <a:t> are searches that look for a single event or an event that occurs infrequently within a large set of data.</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Dense searches</a:t>
            </a:r>
            <a:r>
              <a:rPr lang="en"/>
              <a:t> are searches that scan through and report on many events. Some examples of these searches include: counting the number of errors that occurred or finding all events from a specific host.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30481" y="222375"/>
            <a:ext cx="6046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Outline</a:t>
            </a:r>
            <a:endParaRPr/>
          </a:p>
        </p:txBody>
      </p:sp>
      <p:sp>
        <p:nvSpPr>
          <p:cNvPr id="666" name="Google Shape;666;p110"/>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Fundamentals:</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Examine the anatomy of a search </a:t>
            </a:r>
            <a:endParaRPr/>
          </a:p>
          <a:p>
            <a:pPr indent="-342900" lvl="0" marL="457200" rtl="0" algn="l">
              <a:lnSpc>
                <a:spcPct val="115000"/>
              </a:lnSpc>
              <a:spcBef>
                <a:spcPts val="0"/>
              </a:spcBef>
              <a:spcAft>
                <a:spcPts val="0"/>
              </a:spcAft>
              <a:buSzPts val="1800"/>
              <a:buFont typeface="Helvetica Neue"/>
              <a:buChar char="•"/>
            </a:pPr>
            <a:r>
              <a:rPr b="1" lang="en">
                <a:latin typeface="Helvetica Neue"/>
                <a:ea typeface="Helvetica Neue"/>
                <a:cs typeface="Helvetica Neue"/>
                <a:sym typeface="Helvetica Neue"/>
              </a:rPr>
              <a:t>Understand search language syntax concepts </a:t>
            </a:r>
            <a:endParaRPr b="1">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Char char="•"/>
            </a:pPr>
            <a:r>
              <a:rPr lang="en"/>
              <a:t>Review fields and use the fields command</a:t>
            </a:r>
            <a:endParaRPr/>
          </a:p>
          <a:p>
            <a:pPr indent="-342900" lvl="0" marL="457200" rtl="0" algn="l">
              <a:lnSpc>
                <a:spcPct val="115000"/>
              </a:lnSpc>
              <a:spcBef>
                <a:spcPts val="0"/>
              </a:spcBef>
              <a:spcAft>
                <a:spcPts val="0"/>
              </a:spcAft>
              <a:buSzPts val="1800"/>
              <a:buChar char="•"/>
            </a:pPr>
            <a:r>
              <a:rPr lang="en"/>
              <a:t>Create a table</a:t>
            </a:r>
            <a:endParaRPr/>
          </a:p>
          <a:p>
            <a:pPr indent="-342900" lvl="0" marL="457200" rtl="0" algn="l">
              <a:lnSpc>
                <a:spcPct val="115000"/>
              </a:lnSpc>
              <a:spcBef>
                <a:spcPts val="0"/>
              </a:spcBef>
              <a:spcAft>
                <a:spcPts val="0"/>
              </a:spcAft>
              <a:buSzPts val="1800"/>
              <a:buChar char="•"/>
            </a:pPr>
            <a:r>
              <a:rPr lang="en"/>
              <a:t>Examine multivalue fields </a:t>
            </a:r>
            <a:endParaRPr/>
          </a:p>
          <a:p>
            <a:pPr indent="-342900" lvl="0" marL="457200" rtl="0" algn="l">
              <a:lnSpc>
                <a:spcPct val="115000"/>
              </a:lnSpc>
              <a:spcBef>
                <a:spcPts val="0"/>
              </a:spcBef>
              <a:spcAft>
                <a:spcPts val="0"/>
              </a:spcAft>
              <a:buSzPts val="1800"/>
              <a:buChar char="•"/>
            </a:pPr>
            <a:r>
              <a:rPr lang="en"/>
              <a:t>Joins </a:t>
            </a:r>
            <a:endParaRPr/>
          </a:p>
          <a:p>
            <a:pPr indent="-342900" lvl="0" marL="457200" rtl="0" algn="l">
              <a:lnSpc>
                <a:spcPct val="115000"/>
              </a:lnSpc>
              <a:spcBef>
                <a:spcPts val="0"/>
              </a:spcBef>
              <a:spcAft>
                <a:spcPts val="0"/>
              </a:spcAft>
              <a:buSzPts val="1800"/>
              <a:buChar char="•"/>
            </a:pPr>
            <a:r>
              <a:rPr lang="en"/>
              <a:t>Parallel Coordinates Query</a:t>
            </a:r>
            <a:r>
              <a:rPr lang="en"/>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30474" y="222375"/>
            <a:ext cx="67035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Understand Search Language Syntax Concepts</a:t>
            </a:r>
            <a:endParaRPr/>
          </a:p>
        </p:txBody>
      </p:sp>
      <p:sp>
        <p:nvSpPr>
          <p:cNvPr id="672" name="Google Shape;672;p111"/>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b="1" lang="en" sz="2000">
                <a:latin typeface="Helvetica Neue"/>
                <a:ea typeface="Helvetica Neue"/>
                <a:cs typeface="Helvetica Neue"/>
                <a:sym typeface="Helvetica Neue"/>
              </a:rPr>
              <a:t>Understanding Search</a:t>
            </a:r>
            <a:endParaRPr b="1" sz="2000">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a:t>To successfully use Splunk, it is vital that you write effective searches. Using the index efficiently will make your initial discoveries faster, and the reports you create will run faster for you and for others.</a:t>
            </a:r>
            <a:endParaRPr/>
          </a:p>
          <a:p>
            <a:pPr indent="-342900" lvl="0" marL="457200" rtl="0" algn="l">
              <a:lnSpc>
                <a:spcPct val="115000"/>
              </a:lnSpc>
              <a:spcBef>
                <a:spcPts val="800"/>
              </a:spcBef>
              <a:spcAft>
                <a:spcPts val="0"/>
              </a:spcAft>
              <a:buSzPts val="1800"/>
              <a:buChar char="•"/>
            </a:pPr>
            <a:r>
              <a:rPr lang="en"/>
              <a:t>How to write effective searches</a:t>
            </a:r>
            <a:endParaRPr/>
          </a:p>
          <a:p>
            <a:pPr indent="-342900" lvl="0" marL="457200" rtl="0" algn="l">
              <a:lnSpc>
                <a:spcPct val="115000"/>
              </a:lnSpc>
              <a:spcBef>
                <a:spcPts val="0"/>
              </a:spcBef>
              <a:spcAft>
                <a:spcPts val="0"/>
              </a:spcAft>
              <a:buSzPts val="1800"/>
              <a:buChar char="•"/>
            </a:pPr>
            <a:r>
              <a:rPr lang="en"/>
              <a:t>How to search using fields</a:t>
            </a:r>
            <a:endParaRPr/>
          </a:p>
          <a:p>
            <a:pPr indent="-342900" lvl="0" marL="457200" rtl="0" algn="l">
              <a:lnSpc>
                <a:spcPct val="115000"/>
              </a:lnSpc>
              <a:spcBef>
                <a:spcPts val="0"/>
              </a:spcBef>
              <a:spcAft>
                <a:spcPts val="0"/>
              </a:spcAft>
              <a:buSzPts val="1800"/>
              <a:buChar char="•"/>
            </a:pPr>
            <a:r>
              <a:rPr lang="en"/>
              <a:t> Understanding time</a:t>
            </a:r>
            <a:endParaRPr/>
          </a:p>
          <a:p>
            <a:pPr indent="-342900" lvl="0" marL="457200" rtl="0" algn="l">
              <a:lnSpc>
                <a:spcPct val="115000"/>
              </a:lnSpc>
              <a:spcBef>
                <a:spcPts val="0"/>
              </a:spcBef>
              <a:spcAft>
                <a:spcPts val="0"/>
              </a:spcAft>
              <a:buSzPts val="1800"/>
              <a:buChar char="•"/>
            </a:pPr>
            <a:r>
              <a:rPr lang="en"/>
              <a:t>Saving and sharing searches</a:t>
            </a:r>
            <a:endParaRPr/>
          </a:p>
          <a:p>
            <a:pPr indent="-342900" lvl="0" marL="457200" rtl="0" algn="l">
              <a:lnSpc>
                <a:spcPct val="115000"/>
              </a:lnSpc>
              <a:spcBef>
                <a:spcPts val="0"/>
              </a:spcBef>
              <a:spcAft>
                <a:spcPts val="0"/>
              </a:spcAft>
              <a:buSzPts val="1800"/>
              <a:buChar char="•"/>
            </a:pPr>
            <a:r>
              <a:rPr lang="en"/>
              <a:t>Event </a:t>
            </a:r>
            <a:r>
              <a:rPr lang="en">
                <a:solidFill>
                  <a:srgbClr val="980000"/>
                </a:solidFill>
              </a:rPr>
              <a:t>annotation </a:t>
            </a:r>
            <a:endParaRPr>
              <a:solidFill>
                <a:srgbClr val="98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30475" y="222375"/>
            <a:ext cx="6763800" cy="651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Understand Search Language Syntax Concepts</a:t>
            </a:r>
            <a:endParaRPr/>
          </a:p>
        </p:txBody>
      </p:sp>
      <p:sp>
        <p:nvSpPr>
          <p:cNvPr id="678" name="Google Shape;678;p112"/>
          <p:cNvSpPr txBox="1"/>
          <p:nvPr>
            <p:ph idx="1" type="body"/>
          </p:nvPr>
        </p:nvSpPr>
        <p:spPr>
          <a:xfrm>
            <a:off x="630000" y="11679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sz="2000"/>
              <a:t>Search terms :</a:t>
            </a:r>
            <a:endParaRPr b="1" sz="2000">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b="1" lang="en">
                <a:latin typeface="Helvetica Neue"/>
                <a:ea typeface="Helvetica Neue"/>
                <a:cs typeface="Helvetica Neue"/>
                <a:sym typeface="Helvetica Neue"/>
              </a:rPr>
              <a:t>Case insensitive : </a:t>
            </a:r>
            <a:r>
              <a:rPr lang="en"/>
              <a:t>error, Error, ERROR, and ErRoR are all the same.</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Additive:</a:t>
            </a:r>
            <a:r>
              <a:rPr lang="en"/>
              <a:t> Search for Mary error, will get results contain both words</a:t>
            </a:r>
            <a:endParaRPr/>
          </a:p>
          <a:p>
            <a:pPr indent="-342900" lvl="0" marL="457200" rtl="0" algn="l">
              <a:lnSpc>
                <a:spcPct val="115000"/>
              </a:lnSpc>
              <a:spcBef>
                <a:spcPts val="0"/>
              </a:spcBef>
              <a:spcAft>
                <a:spcPts val="0"/>
              </a:spcAft>
              <a:buSzPts val="1800"/>
              <a:buChar char="•"/>
            </a:pPr>
            <a:r>
              <a:rPr b="1" lang="en">
                <a:latin typeface="Helvetica Neue"/>
                <a:ea typeface="Helvetica Neue"/>
                <a:cs typeface="Helvetica Neue"/>
                <a:sym typeface="Helvetica Neue"/>
              </a:rPr>
              <a:t>Boolean</a:t>
            </a:r>
            <a:r>
              <a:rPr lang="en"/>
              <a:t> and grouping operators</a:t>
            </a:r>
            <a:endParaRPr/>
          </a:p>
          <a:p>
            <a:pPr indent="-342900" lvl="1" marL="914400" rtl="0" algn="l">
              <a:lnSpc>
                <a:spcPct val="115000"/>
              </a:lnSpc>
              <a:spcBef>
                <a:spcPts val="0"/>
              </a:spcBef>
              <a:spcAft>
                <a:spcPts val="0"/>
              </a:spcAft>
              <a:buSzPts val="1800"/>
              <a:buChar char="•"/>
            </a:pPr>
            <a:r>
              <a:rPr b="1" lang="en" sz="1800">
                <a:latin typeface="Helvetica Neue"/>
                <a:ea typeface="Helvetica Neue"/>
                <a:cs typeface="Helvetica Neue"/>
                <a:sym typeface="Helvetica Neue"/>
              </a:rPr>
              <a:t>AND</a:t>
            </a:r>
            <a:r>
              <a:rPr lang="en" sz="1800"/>
              <a:t> is default . </a:t>
            </a:r>
            <a:endParaRPr sz="1800"/>
          </a:p>
          <a:p>
            <a:pPr indent="-342900" lvl="2" marL="1371600" rtl="0" algn="l">
              <a:lnSpc>
                <a:spcPct val="115000"/>
              </a:lnSpc>
              <a:spcBef>
                <a:spcPts val="0"/>
              </a:spcBef>
              <a:spcAft>
                <a:spcPts val="0"/>
              </a:spcAft>
              <a:buSzPts val="1800"/>
              <a:buChar char="•"/>
            </a:pPr>
            <a:r>
              <a:rPr lang="en" sz="1800"/>
              <a:t>For instance, error mary (two words separated by a space) is the same as error AND mary.</a:t>
            </a:r>
            <a:endParaRPr sz="1800"/>
          </a:p>
          <a:p>
            <a:pPr indent="-342900" lvl="1" marL="914400" rtl="0" algn="l">
              <a:lnSpc>
                <a:spcPct val="115000"/>
              </a:lnSpc>
              <a:spcBef>
                <a:spcPts val="0"/>
              </a:spcBef>
              <a:spcAft>
                <a:spcPts val="0"/>
              </a:spcAft>
              <a:buSzPts val="1800"/>
              <a:buChar char="•"/>
            </a:pPr>
            <a:r>
              <a:rPr b="1" lang="en" sz="1800">
                <a:latin typeface="Helvetica Neue"/>
                <a:ea typeface="Helvetica Neue"/>
                <a:cs typeface="Helvetica Neue"/>
                <a:sym typeface="Helvetica Neue"/>
              </a:rPr>
              <a:t>OR </a:t>
            </a:r>
            <a:r>
              <a:rPr lang="en" sz="1800"/>
              <a:t>allows you to specify multiple values.</a:t>
            </a:r>
            <a:endParaRPr sz="1800"/>
          </a:p>
          <a:p>
            <a:pPr indent="-342900" lvl="2" marL="1371600" rtl="0" algn="l">
              <a:lnSpc>
                <a:spcPct val="115000"/>
              </a:lnSpc>
              <a:spcBef>
                <a:spcPts val="0"/>
              </a:spcBef>
              <a:spcAft>
                <a:spcPts val="0"/>
              </a:spcAft>
              <a:buSzPts val="1800"/>
              <a:buChar char="•"/>
            </a:pPr>
            <a:r>
              <a:rPr lang="en" sz="1800"/>
              <a:t>Ex: Error OR Mary means find any event that contains either word.</a:t>
            </a: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30474" y="222375"/>
            <a:ext cx="66432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Understand Search Language Syntax Concepts</a:t>
            </a:r>
            <a:endParaRPr/>
          </a:p>
        </p:txBody>
      </p:sp>
      <p:sp>
        <p:nvSpPr>
          <p:cNvPr id="684" name="Google Shape;684;p113"/>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lnSpc>
                <a:spcPct val="115000"/>
              </a:lnSpc>
              <a:spcBef>
                <a:spcPts val="800"/>
              </a:spcBef>
              <a:spcAft>
                <a:spcPts val="0"/>
              </a:spcAft>
              <a:buNone/>
            </a:pPr>
            <a:r>
              <a:rPr lang="en" sz="2000"/>
              <a:t>Search terms :</a:t>
            </a:r>
            <a:endParaRPr b="1">
              <a:solidFill>
                <a:srgbClr val="000000"/>
              </a:solidFill>
              <a:latin typeface="Helvetica Neue"/>
              <a:ea typeface="Helvetica Neue"/>
              <a:cs typeface="Helvetica Neue"/>
              <a:sym typeface="Helvetica Neue"/>
            </a:endParaRPr>
          </a:p>
          <a:p>
            <a:pPr indent="-342900" lvl="0" marL="457200" rtl="0" algn="l">
              <a:lnSpc>
                <a:spcPct val="115000"/>
              </a:lnSpc>
              <a:spcBef>
                <a:spcPts val="800"/>
              </a:spcBef>
              <a:spcAft>
                <a:spcPts val="0"/>
              </a:spcAft>
              <a:buClr>
                <a:srgbClr val="000000"/>
              </a:buClr>
              <a:buSzPts val="1800"/>
              <a:buChar char="•"/>
            </a:pPr>
            <a:r>
              <a:rPr b="1" lang="en">
                <a:solidFill>
                  <a:srgbClr val="000000"/>
                </a:solidFill>
                <a:latin typeface="Helvetica Neue"/>
                <a:ea typeface="Helvetica Neue"/>
                <a:cs typeface="Helvetica Neue"/>
                <a:sym typeface="Helvetica Neue"/>
              </a:rPr>
              <a:t>NOT </a:t>
            </a:r>
            <a:r>
              <a:rPr lang="en">
                <a:solidFill>
                  <a:srgbClr val="000000"/>
                </a:solidFill>
              </a:rPr>
              <a:t>applies to the next term or group.</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Ex:, error NOT mary would find events that contain error but do not contain mary.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The quote marks </a:t>
            </a:r>
            <a:r>
              <a:rPr b="1" lang="en">
                <a:solidFill>
                  <a:srgbClr val="000000"/>
                </a:solidFill>
                <a:latin typeface="Helvetica Neue"/>
                <a:ea typeface="Helvetica Neue"/>
                <a:cs typeface="Helvetica Neue"/>
                <a:sym typeface="Helvetica Neue"/>
              </a:rPr>
              <a:t>("")</a:t>
            </a:r>
            <a:r>
              <a:rPr lang="en">
                <a:solidFill>
                  <a:srgbClr val="000000"/>
                </a:solidFill>
              </a:rPr>
              <a:t> identify a phrase.</a:t>
            </a:r>
            <a:endParaRPr>
              <a:solidFill>
                <a:srgbClr val="000000"/>
              </a:solidFill>
            </a:endParaRPr>
          </a:p>
          <a:p>
            <a:pPr indent="-336550" lvl="1" marL="914400" rtl="0" algn="l">
              <a:lnSpc>
                <a:spcPct val="115000"/>
              </a:lnSpc>
              <a:spcBef>
                <a:spcPts val="0"/>
              </a:spcBef>
              <a:spcAft>
                <a:spcPts val="0"/>
              </a:spcAft>
              <a:buClr>
                <a:srgbClr val="000000"/>
              </a:buClr>
              <a:buSzPts val="1700"/>
              <a:buChar char="•"/>
            </a:pPr>
            <a:r>
              <a:rPr lang="en">
                <a:solidFill>
                  <a:srgbClr val="000000"/>
                </a:solidFill>
              </a:rPr>
              <a:t>For example, "Out of this world" will find this exact sequence of words. Out of this world will find any event that contains all of these words</a:t>
            </a:r>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30474" y="222375"/>
            <a:ext cx="67437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Input Lookup/Lookup</a:t>
            </a:r>
            <a:endParaRPr/>
          </a:p>
        </p:txBody>
      </p:sp>
      <p:sp>
        <p:nvSpPr>
          <p:cNvPr id="690" name="Google Shape;690;p114"/>
          <p:cNvSpPr txBox="1"/>
          <p:nvPr>
            <p:ph idx="1"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Clr>
                <a:schemeClr val="dk1"/>
              </a:buClr>
              <a:buSzPts val="1100"/>
              <a:buFont typeface="Arial"/>
              <a:buNone/>
            </a:pPr>
            <a:r>
              <a:rPr b="1" lang="en">
                <a:latin typeface="Helvetica Neue"/>
                <a:ea typeface="Helvetica Neue"/>
                <a:cs typeface="Helvetica Neue"/>
                <a:sym typeface="Helvetica Neue"/>
              </a:rPr>
              <a:t>Lookups</a:t>
            </a:r>
            <a:endParaRPr b="1">
              <a:latin typeface="Helvetica Neue"/>
              <a:ea typeface="Helvetica Neue"/>
              <a:cs typeface="Helvetica Neue"/>
              <a:sym typeface="Helvetica Neue"/>
            </a:endParaRPr>
          </a:p>
          <a:p>
            <a:pPr indent="-342900" lvl="0" marL="457200" rtl="0" algn="l">
              <a:lnSpc>
                <a:spcPct val="115000"/>
              </a:lnSpc>
              <a:spcBef>
                <a:spcPts val="800"/>
              </a:spcBef>
              <a:spcAft>
                <a:spcPts val="0"/>
              </a:spcAft>
              <a:buSzPts val="1800"/>
              <a:buChar char="•"/>
            </a:pPr>
            <a:r>
              <a:rPr lang="en"/>
              <a:t>Add custom fields to events from external sources, like csv files</a:t>
            </a:r>
            <a:endParaRPr/>
          </a:p>
        </p:txBody>
      </p:sp>
      <p:pic>
        <p:nvPicPr>
          <p:cNvPr id="691" name="Google Shape;691;p114"/>
          <p:cNvPicPr preferRelativeResize="0"/>
          <p:nvPr/>
        </p:nvPicPr>
        <p:blipFill>
          <a:blip r:embed="rId3">
            <a:alphaModFix/>
          </a:blip>
          <a:stretch>
            <a:fillRect/>
          </a:stretch>
        </p:blipFill>
        <p:spPr>
          <a:xfrm>
            <a:off x="312875" y="2258613"/>
            <a:ext cx="8382000" cy="2162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5"/>
          <p:cNvSpPr txBox="1"/>
          <p:nvPr>
            <p:ph type="title"/>
          </p:nvPr>
        </p:nvSpPr>
        <p:spPr>
          <a:xfrm>
            <a:off x="730474" y="222375"/>
            <a:ext cx="6763800" cy="68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1"/>
                </a:solidFill>
              </a:rPr>
              <a:t>Input Lookup/Lookup</a:t>
            </a:r>
            <a:endParaRPr/>
          </a:p>
        </p:txBody>
      </p:sp>
      <p:pic>
        <p:nvPicPr>
          <p:cNvPr id="697" name="Google Shape;697;p115"/>
          <p:cNvPicPr preferRelativeResize="0"/>
          <p:nvPr/>
        </p:nvPicPr>
        <p:blipFill>
          <a:blip r:embed="rId3">
            <a:alphaModFix/>
          </a:blip>
          <a:stretch>
            <a:fillRect/>
          </a:stretch>
        </p:blipFill>
        <p:spPr>
          <a:xfrm>
            <a:off x="152400" y="1055775"/>
            <a:ext cx="8839199" cy="3802287"/>
          </a:xfrm>
          <a:prstGeom prst="rect">
            <a:avLst/>
          </a:prstGeom>
          <a:noFill/>
          <a:ln>
            <a:noFill/>
          </a:ln>
        </p:spPr>
      </p:pic>
      <p:sp>
        <p:nvSpPr>
          <p:cNvPr id="698" name="Google Shape;698;p115"/>
          <p:cNvSpPr txBox="1"/>
          <p:nvPr>
            <p:ph idx="4294967295" type="body"/>
          </p:nvPr>
        </p:nvSpPr>
        <p:spPr>
          <a:xfrm>
            <a:off x="621000" y="1208166"/>
            <a:ext cx="7884000" cy="3435600"/>
          </a:xfrm>
          <a:prstGeom prst="rect">
            <a:avLst/>
          </a:prstGeom>
        </p:spPr>
        <p:txBody>
          <a:bodyPr anchorCtr="0" anchor="t" bIns="34275" lIns="67500" spcFirstLastPara="1" rIns="68575" wrap="square" tIns="35100">
            <a:noAutofit/>
          </a:bodyPr>
          <a:lstStyle/>
          <a:p>
            <a:pPr indent="0" lvl="0" marL="0" rtl="0" algn="l">
              <a:spcBef>
                <a:spcPts val="800"/>
              </a:spcBef>
              <a:spcAft>
                <a:spcPts val="0"/>
              </a:spcAft>
              <a:buNone/>
            </a:pPr>
            <a:r>
              <a:rPr b="1" lang="en">
                <a:latin typeface="Helvetica Neue"/>
                <a:ea typeface="Helvetica Neue"/>
                <a:cs typeface="Helvetica Neue"/>
                <a:sym typeface="Helvetica Neue"/>
              </a:rPr>
              <a:t>Lookups</a:t>
            </a:r>
            <a:endParaRPr b="1">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